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65" r:id="rId5"/>
    <p:sldId id="364" r:id="rId6"/>
    <p:sldId id="366" r:id="rId7"/>
    <p:sldId id="367" r:id="rId8"/>
    <p:sldId id="368" r:id="rId9"/>
    <p:sldId id="373" r:id="rId10"/>
    <p:sldId id="369" r:id="rId11"/>
    <p:sldId id="1790" r:id="rId12"/>
    <p:sldId id="1791" r:id="rId13"/>
    <p:sldId id="375" r:id="rId14"/>
    <p:sldId id="1783" r:id="rId15"/>
    <p:sldId id="1782" r:id="rId16"/>
    <p:sldId id="1781" r:id="rId17"/>
    <p:sldId id="1788" r:id="rId18"/>
    <p:sldId id="1794" r:id="rId19"/>
    <p:sldId id="1792" r:id="rId20"/>
    <p:sldId id="1789" r:id="rId21"/>
    <p:sldId id="1795" r:id="rId22"/>
    <p:sldId id="1793" r:id="rId23"/>
    <p:sldId id="1796" r:id="rId24"/>
    <p:sldId id="1787" r:id="rId25"/>
    <p:sldId id="376" r:id="rId26"/>
    <p:sldId id="1785" r:id="rId27"/>
    <p:sldId id="1784" r:id="rId28"/>
    <p:sldId id="1786" r:id="rId29"/>
    <p:sldId id="1779" r:id="rId30"/>
    <p:sldId id="1797" r:id="rId31"/>
    <p:sldId id="37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ce Celis" initials="DC" lastIdx="1" clrIdx="0">
    <p:extLst>
      <p:ext uri="{19B8F6BF-5375-455C-9EA6-DF929625EA0E}">
        <p15:presenceInfo xmlns:p15="http://schemas.microsoft.com/office/powerpoint/2012/main" userId="47588ed7e0a770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C0000"/>
    <a:srgbClr val="E6E6E6"/>
    <a:srgbClr val="181717"/>
    <a:srgbClr val="B1060F"/>
    <a:srgbClr val="E20000"/>
    <a:srgbClr val="FF0000"/>
    <a:srgbClr val="A0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A940F1-6D76-4557-88F3-0BE904381CE7}" v="1" dt="2023-04-26T13:00:13.3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56" autoAdjust="0"/>
    <p:restoredTop sz="93076" autoAdjust="0"/>
  </p:normalViewPr>
  <p:slideViewPr>
    <p:cSldViewPr snapToGrid="0">
      <p:cViewPr varScale="1">
        <p:scale>
          <a:sx n="70" d="100"/>
          <a:sy n="70" d="100"/>
        </p:scale>
        <p:origin x="88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 ANGELO ZUCOLOTTO MOURA" userId="38ef3696-dde3-40b5-af3a-fffdcaae384e" providerId="ADAL" clId="{27A940F1-6D76-4557-88F3-0BE904381CE7}"/>
    <pc:docChg chg="modSld">
      <pc:chgData name="FELIPE  ANGELO ZUCOLOTTO MOURA" userId="38ef3696-dde3-40b5-af3a-fffdcaae384e" providerId="ADAL" clId="{27A940F1-6D76-4557-88F3-0BE904381CE7}" dt="2023-04-26T13:00:13.382" v="0" actId="20577"/>
      <pc:docMkLst>
        <pc:docMk/>
      </pc:docMkLst>
      <pc:sldChg chg="modSp">
        <pc:chgData name="FELIPE  ANGELO ZUCOLOTTO MOURA" userId="38ef3696-dde3-40b5-af3a-fffdcaae384e" providerId="ADAL" clId="{27A940F1-6D76-4557-88F3-0BE904381CE7}" dt="2023-04-26T13:00:13.382" v="0" actId="20577"/>
        <pc:sldMkLst>
          <pc:docMk/>
          <pc:sldMk cId="3957459354" sldId="1779"/>
        </pc:sldMkLst>
        <pc:spChg chg="mod">
          <ac:chgData name="FELIPE  ANGELO ZUCOLOTTO MOURA" userId="38ef3696-dde3-40b5-af3a-fffdcaae384e" providerId="ADAL" clId="{27A940F1-6D76-4557-88F3-0BE904381CE7}" dt="2023-04-26T13:00:13.382" v="0" actId="20577"/>
          <ac:spMkLst>
            <pc:docMk/>
            <pc:sldMk cId="3957459354" sldId="1779"/>
            <ac:spMk id="2" creationId="{00000000-0000-0000-0000-000000000000}"/>
          </ac:spMkLst>
        </pc:spChg>
      </pc:sldChg>
    </pc:docChg>
  </pc:docChgLst>
  <pc:docChgLst>
    <pc:chgData name="FELIPE  ANGELO ZUCOLOTTO MOURA" userId="38ef3696-dde3-40b5-af3a-fffdcaae384e" providerId="ADAL" clId="{F633F4A2-9CBE-4596-A669-1BB95DEBC84B}"/>
    <pc:docChg chg="custSel modSld">
      <pc:chgData name="FELIPE  ANGELO ZUCOLOTTO MOURA" userId="38ef3696-dde3-40b5-af3a-fffdcaae384e" providerId="ADAL" clId="{F633F4A2-9CBE-4596-A669-1BB95DEBC84B}" dt="2023-03-30T23:22:34.587" v="41"/>
      <pc:docMkLst>
        <pc:docMk/>
      </pc:docMkLst>
      <pc:sldChg chg="addSp delSp modSp mod delAnim modAnim">
        <pc:chgData name="FELIPE  ANGELO ZUCOLOTTO MOURA" userId="38ef3696-dde3-40b5-af3a-fffdcaae384e" providerId="ADAL" clId="{F633F4A2-9CBE-4596-A669-1BB95DEBC84B}" dt="2023-03-30T23:20:14.410" v="26"/>
        <pc:sldMkLst>
          <pc:docMk/>
          <pc:sldMk cId="2308793187" sldId="366"/>
        </pc:sldMkLst>
        <pc:spChg chg="mod">
          <ac:chgData name="FELIPE  ANGELO ZUCOLOTTO MOURA" userId="38ef3696-dde3-40b5-af3a-fffdcaae384e" providerId="ADAL" clId="{F633F4A2-9CBE-4596-A669-1BB95DEBC84B}" dt="2023-03-30T22:43:32.920" v="10" actId="20577"/>
          <ac:spMkLst>
            <pc:docMk/>
            <pc:sldMk cId="2308793187" sldId="366"/>
            <ac:spMk id="13" creationId="{C3C17FAC-4649-45DF-8F93-97727ACC2E2E}"/>
          </ac:spMkLst>
        </pc:spChg>
        <pc:picChg chg="add mod">
          <ac:chgData name="FELIPE  ANGELO ZUCOLOTTO MOURA" userId="38ef3696-dde3-40b5-af3a-fffdcaae384e" providerId="ADAL" clId="{F633F4A2-9CBE-4596-A669-1BB95DEBC84B}" dt="2023-03-30T23:19:17.258" v="24" actId="1076"/>
          <ac:picMkLst>
            <pc:docMk/>
            <pc:sldMk cId="2308793187" sldId="366"/>
            <ac:picMk id="8" creationId="{5CA91740-FE51-2004-C3B1-19122C2A3DCC}"/>
          </ac:picMkLst>
        </pc:picChg>
        <pc:picChg chg="del mod">
          <ac:chgData name="FELIPE  ANGELO ZUCOLOTTO MOURA" userId="38ef3696-dde3-40b5-af3a-fffdcaae384e" providerId="ADAL" clId="{F633F4A2-9CBE-4596-A669-1BB95DEBC84B}" dt="2023-03-30T23:18:20.943" v="15" actId="478"/>
          <ac:picMkLst>
            <pc:docMk/>
            <pc:sldMk cId="2308793187" sldId="366"/>
            <ac:picMk id="1034" creationId="{10AE8F0B-0183-3BD4-AC0E-57FFB203F00C}"/>
          </ac:picMkLst>
        </pc:picChg>
      </pc:sldChg>
      <pc:sldChg chg="addSp delSp modSp modAnim">
        <pc:chgData name="FELIPE  ANGELO ZUCOLOTTO MOURA" userId="38ef3696-dde3-40b5-af3a-fffdcaae384e" providerId="ADAL" clId="{F633F4A2-9CBE-4596-A669-1BB95DEBC84B}" dt="2023-03-30T23:22:12.597" v="38"/>
        <pc:sldMkLst>
          <pc:docMk/>
          <pc:sldMk cId="2774885004" sldId="1784"/>
        </pc:sldMkLst>
        <pc:picChg chg="del">
          <ac:chgData name="FELIPE  ANGELO ZUCOLOTTO MOURA" userId="38ef3696-dde3-40b5-af3a-fffdcaae384e" providerId="ADAL" clId="{F633F4A2-9CBE-4596-A669-1BB95DEBC84B}" dt="2023-03-30T23:22:09.066" v="36" actId="478"/>
          <ac:picMkLst>
            <pc:docMk/>
            <pc:sldMk cId="2774885004" sldId="1784"/>
            <ac:picMk id="9" creationId="{EE89D89F-A346-090E-4772-DDC154E7BF83}"/>
          </ac:picMkLst>
        </pc:picChg>
        <pc:picChg chg="add mod">
          <ac:chgData name="FELIPE  ANGELO ZUCOLOTTO MOURA" userId="38ef3696-dde3-40b5-af3a-fffdcaae384e" providerId="ADAL" clId="{F633F4A2-9CBE-4596-A669-1BB95DEBC84B}" dt="2023-03-30T23:22:09.253" v="37"/>
          <ac:picMkLst>
            <pc:docMk/>
            <pc:sldMk cId="2774885004" sldId="1784"/>
            <ac:picMk id="19" creationId="{05FA394E-B43C-A40F-D59F-019058DD187E}"/>
          </ac:picMkLst>
        </pc:picChg>
      </pc:sldChg>
      <pc:sldChg chg="addSp delSp modSp modAnim">
        <pc:chgData name="FELIPE  ANGELO ZUCOLOTTO MOURA" userId="38ef3696-dde3-40b5-af3a-fffdcaae384e" providerId="ADAL" clId="{F633F4A2-9CBE-4596-A669-1BB95DEBC84B}" dt="2023-03-30T23:22:34.587" v="41"/>
        <pc:sldMkLst>
          <pc:docMk/>
          <pc:sldMk cId="2136126169" sldId="1785"/>
        </pc:sldMkLst>
        <pc:picChg chg="del">
          <ac:chgData name="FELIPE  ANGELO ZUCOLOTTO MOURA" userId="38ef3696-dde3-40b5-af3a-fffdcaae384e" providerId="ADAL" clId="{F633F4A2-9CBE-4596-A669-1BB95DEBC84B}" dt="2023-03-30T23:22:19.652" v="39" actId="478"/>
          <ac:picMkLst>
            <pc:docMk/>
            <pc:sldMk cId="2136126169" sldId="1785"/>
            <ac:picMk id="9" creationId="{338020AD-94D5-FCC5-AD96-F0740C91A4D4}"/>
          </ac:picMkLst>
        </pc:picChg>
        <pc:picChg chg="add mod">
          <ac:chgData name="FELIPE  ANGELO ZUCOLOTTO MOURA" userId="38ef3696-dde3-40b5-af3a-fffdcaae384e" providerId="ADAL" clId="{F633F4A2-9CBE-4596-A669-1BB95DEBC84B}" dt="2023-03-30T23:22:19.870" v="40"/>
          <ac:picMkLst>
            <pc:docMk/>
            <pc:sldMk cId="2136126169" sldId="1785"/>
            <ac:picMk id="19" creationId="{A490C69F-ED17-5840-42F5-A343267A0DC2}"/>
          </ac:picMkLst>
        </pc:picChg>
      </pc:sldChg>
      <pc:sldChg chg="addSp delSp modSp mod modAnim">
        <pc:chgData name="FELIPE  ANGELO ZUCOLOTTO MOURA" userId="38ef3696-dde3-40b5-af3a-fffdcaae384e" providerId="ADAL" clId="{F633F4A2-9CBE-4596-A669-1BB95DEBC84B}" dt="2023-03-30T23:21:58.965" v="35"/>
        <pc:sldMkLst>
          <pc:docMk/>
          <pc:sldMk cId="3185350931" sldId="1786"/>
        </pc:sldMkLst>
        <pc:picChg chg="del">
          <ac:chgData name="FELIPE  ANGELO ZUCOLOTTO MOURA" userId="38ef3696-dde3-40b5-af3a-fffdcaae384e" providerId="ADAL" clId="{F633F4A2-9CBE-4596-A669-1BB95DEBC84B}" dt="2023-03-30T23:21:29.773" v="27" actId="478"/>
          <ac:picMkLst>
            <pc:docMk/>
            <pc:sldMk cId="3185350931" sldId="1786"/>
            <ac:picMk id="11" creationId="{E7BC7BD3-FE5A-CE69-D28C-9E392F058CD1}"/>
          </ac:picMkLst>
        </pc:picChg>
        <pc:picChg chg="add mod">
          <ac:chgData name="FELIPE  ANGELO ZUCOLOTTO MOURA" userId="38ef3696-dde3-40b5-af3a-fffdcaae384e" providerId="ADAL" clId="{F633F4A2-9CBE-4596-A669-1BB95DEBC84B}" dt="2023-03-30T23:21:55.964" v="34" actId="1076"/>
          <ac:picMkLst>
            <pc:docMk/>
            <pc:sldMk cId="3185350931" sldId="1786"/>
            <ac:picMk id="20" creationId="{7448816D-0A74-38D6-3698-0F7FB559E7A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FC2B8D-4DA9-4ED7-A9D0-E77F9489FC35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61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jpg>
</file>

<file path=ppt/media/image42.jpg>
</file>

<file path=ppt/media/image43.jpg>
</file>

<file path=ppt/media/image44.jpeg>
</file>

<file path=ppt/media/image45.jpeg>
</file>

<file path=ppt/media/image46.jpg>
</file>

<file path=ppt/media/image47.png>
</file>

<file path=ppt/media/image48.png>
</file>

<file path=ppt/media/image49.png>
</file>

<file path=ppt/media/image5.jpeg>
</file>

<file path=ppt/media/image6.jpeg>
</file>

<file path=ppt/media/image7.jpeg>
</file>

<file path=ppt/media/image8.jp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04B59-8638-4D06-89C4-FD2271AF6ACF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E8CE4-817D-4746-A608-0C15A197F11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2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E8CE4-817D-4746-A608-0C15A197F11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7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954087" y="2351587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3144293" y="2360295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5286602" y="2347233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7476808" y="2355941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9705974" y="2351587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7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C8F167F-77AD-4F7F-9541-0329AD54D4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88346" y="103322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693492" y="105227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EA0BEF5B-E168-4418-8472-FA099A43F6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3200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8EAC5CE8-9452-48D9-A1BE-FB5F192A9D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88346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A5A064B-C5DF-4BB0-BC3E-2020A100C00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3492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A8634CB-6DF5-4CE8-A606-0BAAAB5A7B4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283200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C586434-FE4F-4B02-B030-5D735726F0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88346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86353996-EAA0-4DF1-8D9C-21E738FCE19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693492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587DDD87-6508-4285-8FCA-1872C9CAF9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83200" y="103322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69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11149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33247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56361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86687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Marcador de posición de imagen 7"/>
          <p:cNvSpPr>
            <a:spLocks noGrp="1"/>
          </p:cNvSpPr>
          <p:nvPr>
            <p:ph type="pic" sz="quarter" idx="15"/>
          </p:nvPr>
        </p:nvSpPr>
        <p:spPr>
          <a:xfrm>
            <a:off x="10038820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6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11149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33247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56361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86687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Marcador de posición de imagen 7"/>
          <p:cNvSpPr>
            <a:spLocks noGrp="1"/>
          </p:cNvSpPr>
          <p:nvPr>
            <p:ph type="pic" sz="quarter" idx="15"/>
          </p:nvPr>
        </p:nvSpPr>
        <p:spPr>
          <a:xfrm>
            <a:off x="10572220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8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10408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5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10408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80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083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086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089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854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446596" y="496730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My list</a:t>
            </a:r>
          </a:p>
        </p:txBody>
      </p:sp>
    </p:spTree>
    <p:extLst>
      <p:ext uri="{BB962C8B-B14F-4D97-AF65-F5344CB8AC3E}">
        <p14:creationId xmlns:p14="http://schemas.microsoft.com/office/powerpoint/2010/main" val="3829156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1188129" y="2673805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4369479" y="2671084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63101" y="2676527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4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3677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68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://shopping.ppthemes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://ppthemes.com/" TargetMode="Externa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slidesgratis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ángulo 3">
            <a:extLst>
              <a:ext uri="{FF2B5EF4-FFF2-40B4-BE49-F238E27FC236}">
                <a16:creationId xmlns:a16="http://schemas.microsoft.com/office/drawing/2014/main" id="{CBEB8BDA-7F7C-DF1C-31B7-B0F8A8A9FD79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4">
            <a:extLst>
              <a:ext uri="{FF2B5EF4-FFF2-40B4-BE49-F238E27FC236}">
                <a16:creationId xmlns:a16="http://schemas.microsoft.com/office/drawing/2014/main" id="{A786F43F-FC83-A746-D754-9828885C4196}"/>
              </a:ext>
            </a:extLst>
          </p:cNvPr>
          <p:cNvSpPr txBox="1"/>
          <p:nvPr userDrawn="1"/>
        </p:nvSpPr>
        <p:spPr>
          <a:xfrm>
            <a:off x="1753900" y="-905770"/>
            <a:ext cx="3281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http://ppthemes.com/</a:t>
            </a:r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http://shopping.ppthemes.com/</a:t>
            </a:r>
            <a:r>
              <a:rPr lang="en-US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Imagen 7">
            <a:extLst>
              <a:ext uri="{FF2B5EF4-FFF2-40B4-BE49-F238E27FC236}">
                <a16:creationId xmlns:a16="http://schemas.microsoft.com/office/drawing/2014/main" id="{5787CB8A-51CF-8BFC-6F3A-D1A91D624E1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5" name="CuadroTexto 8">
            <a:extLst>
              <a:ext uri="{FF2B5EF4-FFF2-40B4-BE49-F238E27FC236}">
                <a16:creationId xmlns:a16="http://schemas.microsoft.com/office/drawing/2014/main" id="{FC9D0960-F548-30AA-D294-50CAEB233C3C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https://slidesgratis.com/</a:t>
            </a:r>
            <a:r>
              <a:rPr lang="en-US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Imagen 13">
            <a:extLst>
              <a:ext uri="{FF2B5EF4-FFF2-40B4-BE49-F238E27FC236}">
                <a16:creationId xmlns:a16="http://schemas.microsoft.com/office/drawing/2014/main" id="{0D61977F-45A9-CB0B-C9B4-6F36C85D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  <p:sp>
        <p:nvSpPr>
          <p:cNvPr id="8" name="Rectángulo 9">
            <a:extLst>
              <a:ext uri="{FF2B5EF4-FFF2-40B4-BE49-F238E27FC236}">
                <a16:creationId xmlns:a16="http://schemas.microsoft.com/office/drawing/2014/main" id="{310C3F75-17A0-BD80-EA8E-C1ACACD72FB4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adroTexto 14">
            <a:extLst>
              <a:ext uri="{FF2B5EF4-FFF2-40B4-BE49-F238E27FC236}">
                <a16:creationId xmlns:a16="http://schemas.microsoft.com/office/drawing/2014/main" id="{6EDAFAB7-F89D-55CB-270E-C349B7176D03}"/>
              </a:ext>
            </a:extLst>
          </p:cNvPr>
          <p:cNvSpPr txBox="1"/>
          <p:nvPr userDrawn="1"/>
        </p:nvSpPr>
        <p:spPr>
          <a:xfrm>
            <a:off x="1753900" y="-905770"/>
            <a:ext cx="2406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http://ppthemes.com/</a:t>
            </a:r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http://pptbundle.com/</a:t>
            </a:r>
            <a:r>
              <a:rPr lang="en-US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" name="Imagen 15">
            <a:extLst>
              <a:ext uri="{FF2B5EF4-FFF2-40B4-BE49-F238E27FC236}">
                <a16:creationId xmlns:a16="http://schemas.microsoft.com/office/drawing/2014/main" id="{F479023C-A2F8-96C4-327B-D3BE2FB7800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11" name="CuadroTexto 16">
            <a:extLst>
              <a:ext uri="{FF2B5EF4-FFF2-40B4-BE49-F238E27FC236}">
                <a16:creationId xmlns:a16="http://schemas.microsoft.com/office/drawing/2014/main" id="{86377D63-6037-FC02-685C-3264A961500E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https://slidesgratis.com/</a:t>
            </a:r>
            <a:r>
              <a:rPr lang="en-US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2" name="Imagen 17">
            <a:extLst>
              <a:ext uri="{FF2B5EF4-FFF2-40B4-BE49-F238E27FC236}">
                <a16:creationId xmlns:a16="http://schemas.microsoft.com/office/drawing/2014/main" id="{9B0BD667-188C-CC0E-9162-83C91FBC6E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4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6" r:id="rId4"/>
    <p:sldLayoutId id="2147483655" r:id="rId5"/>
    <p:sldLayoutId id="2147483660" r:id="rId6"/>
    <p:sldLayoutId id="2147483657" r:id="rId7"/>
    <p:sldLayoutId id="2147483661" r:id="rId8"/>
    <p:sldLayoutId id="214748365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2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6.jpeg"/><Relationship Id="rId7" Type="http://schemas.openxmlformats.org/officeDocument/2006/relationships/image" Target="../media/image3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41.jpg"/><Relationship Id="rId7" Type="http://schemas.openxmlformats.org/officeDocument/2006/relationships/image" Target="../media/image45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jpeg"/><Relationship Id="rId5" Type="http://schemas.openxmlformats.org/officeDocument/2006/relationships/image" Target="../media/image43.jpg"/><Relationship Id="rId4" Type="http://schemas.openxmlformats.org/officeDocument/2006/relationships/image" Target="../media/image4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eg"/><Relationship Id="rId4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17.emf"/><Relationship Id="rId4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aws.amazon.com/pt/" TargetMode="External"/><Relationship Id="rId13" Type="http://schemas.openxmlformats.org/officeDocument/2006/relationships/hyperlink" Target="https://www.oracle.com/br/database/what-is-database/" TargetMode="External"/><Relationship Id="rId3" Type="http://schemas.openxmlformats.org/officeDocument/2006/relationships/hyperlink" Target="https://chat.openai.com/chat" TargetMode="External"/><Relationship Id="rId7" Type="http://schemas.openxmlformats.org/officeDocument/2006/relationships/hyperlink" Target="https://www.totvs.com/blog/negocios/xaas/#:~:text=O%20que%20%C3%A9%20XaaS%20(Everything,%2C%20%E2%80%9Ccomo%20um%20servi%C3%A7o%E2%80%9D" TargetMode="External"/><Relationship Id="rId12" Type="http://schemas.openxmlformats.org/officeDocument/2006/relationships/hyperlink" Target="https://blog.back4app.com/pt/top-10-frameworks-para-desenvolvimento-web/" TargetMode="External"/><Relationship Id="rId2" Type="http://schemas.openxmlformats.org/officeDocument/2006/relationships/hyperlink" Target="https://www.ipm.com.br/blog/administracao-geral/historia-da-computacao-em-nuvem-como-surgiu-a-cloud-computing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blog.xpeducacao.com.br/cloud-computing/" TargetMode="External"/><Relationship Id="rId11" Type="http://schemas.openxmlformats.org/officeDocument/2006/relationships/hyperlink" Target="https://www.treinaweb.com.br/blog/para-que-serve-um-framework#:~:text=Um%20framework%20%C3%A9%20uma%20estrutura,espec%C3%ADficas%20ao%20desenvolvimento%20de%20software" TargetMode="External"/><Relationship Id="rId5" Type="http://schemas.openxmlformats.org/officeDocument/2006/relationships/hyperlink" Target="https://aws.amazon.com/pt/what-is-cloud-computing/" TargetMode="External"/><Relationship Id="rId10" Type="http://schemas.openxmlformats.org/officeDocument/2006/relationships/hyperlink" Target="https://www.lewagon.com/pt-BR/blog/o-que-e-framework" TargetMode="External"/><Relationship Id="rId4" Type="http://schemas.openxmlformats.org/officeDocument/2006/relationships/hyperlink" Target="https://www.salesforce.com/br/cloud-computing/" TargetMode="External"/><Relationship Id="rId9" Type="http://schemas.openxmlformats.org/officeDocument/2006/relationships/hyperlink" Target="https://mageda.digital/blog/maiores-empresas-de-cloud-computing/" TargetMode="External"/><Relationship Id="rId14" Type="http://schemas.openxmlformats.org/officeDocument/2006/relationships/hyperlink" Target="https://kenzie.com.br/blog/banco-de-dados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1.jpg"/><Relationship Id="rId7" Type="http://schemas.openxmlformats.org/officeDocument/2006/relationships/image" Target="../media/image9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Relationship Id="rId9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jpeg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jpeg"/><Relationship Id="rId4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  <p:pic>
        <p:nvPicPr>
          <p:cNvPr id="6" name="yt1s.com - Netflix New Logo Animation 2019.mp3">
            <a:hlinkClick r:id="" action="ppaction://media"/>
            <a:extLst>
              <a:ext uri="{FF2B5EF4-FFF2-40B4-BE49-F238E27FC236}">
                <a16:creationId xmlns:a16="http://schemas.microsoft.com/office/drawing/2014/main" id="{73ED09FF-78EF-499D-89ED-86FA35AA2E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6.0417" end="1786.889"/>
                  <p14:fade out="1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90232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7140"/>
      </p:ext>
    </p:extLst>
  </p:cSld>
  <p:clrMapOvr>
    <a:masterClrMapping/>
  </p:clrMapOvr>
  <p:transition advClick="0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eia o texto do convite que criou o termo inteligência artificial - Época  Negócios | Tecnologia">
            <a:extLst>
              <a:ext uri="{FF2B5EF4-FFF2-40B4-BE49-F238E27FC236}">
                <a16:creationId xmlns:a16="http://schemas.microsoft.com/office/drawing/2014/main" id="{1A547890-CA82-63CD-3C77-E7B718E32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7869"/>
            <a:ext cx="12192000" cy="5395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238126" y="5943600"/>
            <a:ext cx="11556566" cy="773112"/>
          </a:xfrm>
          <a:prstGeom prst="rect">
            <a:avLst/>
          </a:prstGeom>
          <a:solidFill>
            <a:srgbClr val="2323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420464" y="6140525"/>
            <a:ext cx="238862" cy="350088"/>
          </a:xfrm>
          <a:custGeom>
            <a:avLst/>
            <a:gdLst>
              <a:gd name="T0" fmla="*/ 0 w 131"/>
              <a:gd name="T1" fmla="*/ 0 h 192"/>
              <a:gd name="T2" fmla="*/ 131 w 131"/>
              <a:gd name="T3" fmla="*/ 96 h 192"/>
              <a:gd name="T4" fmla="*/ 0 w 131"/>
              <a:gd name="T5" fmla="*/ 192 h 192"/>
              <a:gd name="T6" fmla="*/ 0 w 131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1" h="192">
                <a:moveTo>
                  <a:pt x="0" y="0"/>
                </a:moveTo>
                <a:lnTo>
                  <a:pt x="131" y="96"/>
                </a:lnTo>
                <a:lnTo>
                  <a:pt x="0" y="19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898189" y="6140525"/>
            <a:ext cx="240686" cy="350088"/>
          </a:xfrm>
          <a:custGeom>
            <a:avLst/>
            <a:gdLst>
              <a:gd name="T0" fmla="*/ 132 w 132"/>
              <a:gd name="T1" fmla="*/ 0 h 192"/>
              <a:gd name="T2" fmla="*/ 0 w 132"/>
              <a:gd name="T3" fmla="*/ 96 h 192"/>
              <a:gd name="T4" fmla="*/ 132 w 132"/>
              <a:gd name="T5" fmla="*/ 192 h 192"/>
              <a:gd name="T6" fmla="*/ 132 w 132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2" h="192">
                <a:moveTo>
                  <a:pt x="132" y="0"/>
                </a:moveTo>
                <a:lnTo>
                  <a:pt x="0" y="96"/>
                </a:lnTo>
                <a:lnTo>
                  <a:pt x="132" y="192"/>
                </a:lnTo>
                <a:lnTo>
                  <a:pt x="1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1374090" y="6147818"/>
            <a:ext cx="238862" cy="351912"/>
          </a:xfrm>
          <a:custGeom>
            <a:avLst/>
            <a:gdLst>
              <a:gd name="T0" fmla="*/ 0 w 131"/>
              <a:gd name="T1" fmla="*/ 0 h 193"/>
              <a:gd name="T2" fmla="*/ 131 w 131"/>
              <a:gd name="T3" fmla="*/ 96 h 193"/>
              <a:gd name="T4" fmla="*/ 0 w 131"/>
              <a:gd name="T5" fmla="*/ 193 h 193"/>
              <a:gd name="T6" fmla="*/ 0 w 131"/>
              <a:gd name="T7" fmla="*/ 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1" h="193">
                <a:moveTo>
                  <a:pt x="0" y="0"/>
                </a:moveTo>
                <a:lnTo>
                  <a:pt x="131" y="96"/>
                </a:lnTo>
                <a:lnTo>
                  <a:pt x="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850781" y="6147818"/>
            <a:ext cx="43761" cy="34279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1612953" y="6153288"/>
            <a:ext cx="43761" cy="34097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2269368" y="6240811"/>
            <a:ext cx="6901483" cy="160457"/>
          </a:xfrm>
          <a:prstGeom prst="rect">
            <a:avLst/>
          </a:prstGeom>
          <a:solidFill>
            <a:srgbClr val="4F4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14"/>
          <p:cNvSpPr>
            <a:spLocks noChangeArrowheads="1"/>
          </p:cNvSpPr>
          <p:nvPr/>
        </p:nvSpPr>
        <p:spPr bwMode="auto">
          <a:xfrm>
            <a:off x="2267545" y="6240811"/>
            <a:ext cx="6952538" cy="185984"/>
          </a:xfrm>
          <a:prstGeom prst="rect">
            <a:avLst/>
          </a:prstGeom>
          <a:solidFill>
            <a:srgbClr val="CC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1767940" y="6260868"/>
            <a:ext cx="41938" cy="122166"/>
          </a:xfrm>
          <a:custGeom>
            <a:avLst/>
            <a:gdLst>
              <a:gd name="T0" fmla="*/ 14 w 23"/>
              <a:gd name="T1" fmla="*/ 9 h 67"/>
              <a:gd name="T2" fmla="*/ 14 w 23"/>
              <a:gd name="T3" fmla="*/ 9 h 67"/>
              <a:gd name="T4" fmla="*/ 1 w 23"/>
              <a:gd name="T5" fmla="*/ 15 h 67"/>
              <a:gd name="T6" fmla="*/ 0 w 23"/>
              <a:gd name="T7" fmla="*/ 8 h 67"/>
              <a:gd name="T8" fmla="*/ 15 w 23"/>
              <a:gd name="T9" fmla="*/ 0 h 67"/>
              <a:gd name="T10" fmla="*/ 23 w 23"/>
              <a:gd name="T11" fmla="*/ 0 h 67"/>
              <a:gd name="T12" fmla="*/ 23 w 23"/>
              <a:gd name="T13" fmla="*/ 67 h 67"/>
              <a:gd name="T14" fmla="*/ 14 w 23"/>
              <a:gd name="T15" fmla="*/ 67 h 67"/>
              <a:gd name="T16" fmla="*/ 14 w 23"/>
              <a:gd name="T17" fmla="*/ 9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" h="67">
                <a:moveTo>
                  <a:pt x="14" y="9"/>
                </a:moveTo>
                <a:lnTo>
                  <a:pt x="14" y="9"/>
                </a:lnTo>
                <a:lnTo>
                  <a:pt x="1" y="15"/>
                </a:lnTo>
                <a:lnTo>
                  <a:pt x="0" y="8"/>
                </a:lnTo>
                <a:lnTo>
                  <a:pt x="15" y="0"/>
                </a:lnTo>
                <a:lnTo>
                  <a:pt x="23" y="0"/>
                </a:lnTo>
                <a:lnTo>
                  <a:pt x="23" y="67"/>
                </a:lnTo>
                <a:lnTo>
                  <a:pt x="14" y="67"/>
                </a:lnTo>
                <a:lnTo>
                  <a:pt x="14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1853638" y="6260868"/>
            <a:ext cx="74758" cy="123990"/>
          </a:xfrm>
          <a:custGeom>
            <a:avLst/>
            <a:gdLst>
              <a:gd name="T0" fmla="*/ 45 w 47"/>
              <a:gd name="T1" fmla="*/ 9 h 77"/>
              <a:gd name="T2" fmla="*/ 16 w 47"/>
              <a:gd name="T3" fmla="*/ 9 h 77"/>
              <a:gd name="T4" fmla="*/ 14 w 47"/>
              <a:gd name="T5" fmla="*/ 28 h 77"/>
              <a:gd name="T6" fmla="*/ 20 w 47"/>
              <a:gd name="T7" fmla="*/ 28 h 77"/>
              <a:gd name="T8" fmla="*/ 36 w 47"/>
              <a:gd name="T9" fmla="*/ 32 h 77"/>
              <a:gd name="T10" fmla="*/ 47 w 47"/>
              <a:gd name="T11" fmla="*/ 51 h 77"/>
              <a:gd name="T12" fmla="*/ 19 w 47"/>
              <a:gd name="T13" fmla="*/ 77 h 77"/>
              <a:gd name="T14" fmla="*/ 0 w 47"/>
              <a:gd name="T15" fmla="*/ 72 h 77"/>
              <a:gd name="T16" fmla="*/ 2 w 47"/>
              <a:gd name="T17" fmla="*/ 64 h 77"/>
              <a:gd name="T18" fmla="*/ 19 w 47"/>
              <a:gd name="T19" fmla="*/ 69 h 77"/>
              <a:gd name="T20" fmla="*/ 36 w 47"/>
              <a:gd name="T21" fmla="*/ 52 h 77"/>
              <a:gd name="T22" fmla="*/ 15 w 47"/>
              <a:gd name="T23" fmla="*/ 36 h 77"/>
              <a:gd name="T24" fmla="*/ 4 w 47"/>
              <a:gd name="T25" fmla="*/ 36 h 77"/>
              <a:gd name="T26" fmla="*/ 9 w 47"/>
              <a:gd name="T27" fmla="*/ 0 h 77"/>
              <a:gd name="T28" fmla="*/ 45 w 47"/>
              <a:gd name="T29" fmla="*/ 0 h 77"/>
              <a:gd name="T30" fmla="*/ 45 w 47"/>
              <a:gd name="T31" fmla="*/ 9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7" h="77">
                <a:moveTo>
                  <a:pt x="45" y="9"/>
                </a:moveTo>
                <a:cubicBezTo>
                  <a:pt x="16" y="9"/>
                  <a:pt x="16" y="9"/>
                  <a:pt x="16" y="9"/>
                </a:cubicBezTo>
                <a:cubicBezTo>
                  <a:pt x="14" y="28"/>
                  <a:pt x="14" y="28"/>
                  <a:pt x="14" y="28"/>
                </a:cubicBezTo>
                <a:cubicBezTo>
                  <a:pt x="15" y="28"/>
                  <a:pt x="17" y="28"/>
                  <a:pt x="20" y="28"/>
                </a:cubicBezTo>
                <a:cubicBezTo>
                  <a:pt x="26" y="28"/>
                  <a:pt x="31" y="29"/>
                  <a:pt x="36" y="32"/>
                </a:cubicBezTo>
                <a:cubicBezTo>
                  <a:pt x="42" y="35"/>
                  <a:pt x="47" y="42"/>
                  <a:pt x="47" y="51"/>
                </a:cubicBezTo>
                <a:cubicBezTo>
                  <a:pt x="47" y="66"/>
                  <a:pt x="35" y="77"/>
                  <a:pt x="19" y="77"/>
                </a:cubicBezTo>
                <a:cubicBezTo>
                  <a:pt x="10" y="77"/>
                  <a:pt x="3" y="75"/>
                  <a:pt x="0" y="72"/>
                </a:cubicBezTo>
                <a:cubicBezTo>
                  <a:pt x="2" y="64"/>
                  <a:pt x="2" y="64"/>
                  <a:pt x="2" y="64"/>
                </a:cubicBezTo>
                <a:cubicBezTo>
                  <a:pt x="6" y="66"/>
                  <a:pt x="12" y="69"/>
                  <a:pt x="19" y="69"/>
                </a:cubicBezTo>
                <a:cubicBezTo>
                  <a:pt x="28" y="69"/>
                  <a:pt x="36" y="62"/>
                  <a:pt x="36" y="52"/>
                </a:cubicBezTo>
                <a:cubicBezTo>
                  <a:pt x="36" y="43"/>
                  <a:pt x="30" y="36"/>
                  <a:pt x="15" y="36"/>
                </a:cubicBezTo>
                <a:cubicBezTo>
                  <a:pt x="10" y="36"/>
                  <a:pt x="7" y="36"/>
                  <a:pt x="4" y="36"/>
                </a:cubicBezTo>
                <a:cubicBezTo>
                  <a:pt x="9" y="0"/>
                  <a:pt x="9" y="0"/>
                  <a:pt x="9" y="0"/>
                </a:cubicBezTo>
                <a:cubicBezTo>
                  <a:pt x="45" y="0"/>
                  <a:pt x="45" y="0"/>
                  <a:pt x="45" y="0"/>
                </a:cubicBezTo>
                <a:lnTo>
                  <a:pt x="45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1952101" y="6293688"/>
            <a:ext cx="20057" cy="91169"/>
          </a:xfrm>
          <a:custGeom>
            <a:avLst/>
            <a:gdLst>
              <a:gd name="T0" fmla="*/ 0 w 13"/>
              <a:gd name="T1" fmla="*/ 8 h 56"/>
              <a:gd name="T2" fmla="*/ 7 w 13"/>
              <a:gd name="T3" fmla="*/ 0 h 56"/>
              <a:gd name="T4" fmla="*/ 13 w 13"/>
              <a:gd name="T5" fmla="*/ 8 h 56"/>
              <a:gd name="T6" fmla="*/ 7 w 13"/>
              <a:gd name="T7" fmla="*/ 15 h 56"/>
              <a:gd name="T8" fmla="*/ 0 w 13"/>
              <a:gd name="T9" fmla="*/ 8 h 56"/>
              <a:gd name="T10" fmla="*/ 0 w 13"/>
              <a:gd name="T11" fmla="*/ 49 h 56"/>
              <a:gd name="T12" fmla="*/ 7 w 13"/>
              <a:gd name="T13" fmla="*/ 41 h 56"/>
              <a:gd name="T14" fmla="*/ 13 w 13"/>
              <a:gd name="T15" fmla="*/ 49 h 56"/>
              <a:gd name="T16" fmla="*/ 7 w 13"/>
              <a:gd name="T17" fmla="*/ 56 h 56"/>
              <a:gd name="T18" fmla="*/ 0 w 13"/>
              <a:gd name="T19" fmla="*/ 4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" h="56">
                <a:moveTo>
                  <a:pt x="0" y="8"/>
                </a:moveTo>
                <a:cubicBezTo>
                  <a:pt x="0" y="3"/>
                  <a:pt x="3" y="0"/>
                  <a:pt x="7" y="0"/>
                </a:cubicBezTo>
                <a:cubicBezTo>
                  <a:pt x="11" y="0"/>
                  <a:pt x="13" y="3"/>
                  <a:pt x="13" y="8"/>
                </a:cubicBezTo>
                <a:cubicBezTo>
                  <a:pt x="13" y="12"/>
                  <a:pt x="11" y="15"/>
                  <a:pt x="7" y="15"/>
                </a:cubicBezTo>
                <a:cubicBezTo>
                  <a:pt x="2" y="15"/>
                  <a:pt x="0" y="12"/>
                  <a:pt x="0" y="8"/>
                </a:cubicBezTo>
                <a:close/>
                <a:moveTo>
                  <a:pt x="0" y="49"/>
                </a:moveTo>
                <a:cubicBezTo>
                  <a:pt x="0" y="44"/>
                  <a:pt x="3" y="41"/>
                  <a:pt x="7" y="41"/>
                </a:cubicBezTo>
                <a:cubicBezTo>
                  <a:pt x="11" y="41"/>
                  <a:pt x="13" y="44"/>
                  <a:pt x="13" y="49"/>
                </a:cubicBezTo>
                <a:cubicBezTo>
                  <a:pt x="13" y="53"/>
                  <a:pt x="11" y="56"/>
                  <a:pt x="7" y="56"/>
                </a:cubicBezTo>
                <a:cubicBezTo>
                  <a:pt x="2" y="56"/>
                  <a:pt x="0" y="53"/>
                  <a:pt x="0" y="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1988568" y="6259044"/>
            <a:ext cx="76582" cy="125813"/>
          </a:xfrm>
          <a:custGeom>
            <a:avLst/>
            <a:gdLst>
              <a:gd name="T0" fmla="*/ 2 w 47"/>
              <a:gd name="T1" fmla="*/ 65 h 78"/>
              <a:gd name="T2" fmla="*/ 19 w 47"/>
              <a:gd name="T3" fmla="*/ 70 h 78"/>
              <a:gd name="T4" fmla="*/ 36 w 47"/>
              <a:gd name="T5" fmla="*/ 55 h 78"/>
              <a:gd name="T6" fmla="*/ 17 w 47"/>
              <a:gd name="T7" fmla="*/ 40 h 78"/>
              <a:gd name="T8" fmla="*/ 11 w 47"/>
              <a:gd name="T9" fmla="*/ 40 h 78"/>
              <a:gd name="T10" fmla="*/ 11 w 47"/>
              <a:gd name="T11" fmla="*/ 32 h 78"/>
              <a:gd name="T12" fmla="*/ 17 w 47"/>
              <a:gd name="T13" fmla="*/ 32 h 78"/>
              <a:gd name="T14" fmla="*/ 33 w 47"/>
              <a:gd name="T15" fmla="*/ 19 h 78"/>
              <a:gd name="T16" fmla="*/ 20 w 47"/>
              <a:gd name="T17" fmla="*/ 8 h 78"/>
              <a:gd name="T18" fmla="*/ 5 w 47"/>
              <a:gd name="T19" fmla="*/ 13 h 78"/>
              <a:gd name="T20" fmla="*/ 2 w 47"/>
              <a:gd name="T21" fmla="*/ 6 h 78"/>
              <a:gd name="T22" fmla="*/ 22 w 47"/>
              <a:gd name="T23" fmla="*/ 0 h 78"/>
              <a:gd name="T24" fmla="*/ 44 w 47"/>
              <a:gd name="T25" fmla="*/ 18 h 78"/>
              <a:gd name="T26" fmla="*/ 30 w 47"/>
              <a:gd name="T27" fmla="*/ 36 h 78"/>
              <a:gd name="T28" fmla="*/ 30 w 47"/>
              <a:gd name="T29" fmla="*/ 36 h 78"/>
              <a:gd name="T30" fmla="*/ 47 w 47"/>
              <a:gd name="T31" fmla="*/ 55 h 78"/>
              <a:gd name="T32" fmla="*/ 19 w 47"/>
              <a:gd name="T33" fmla="*/ 78 h 78"/>
              <a:gd name="T34" fmla="*/ 0 w 47"/>
              <a:gd name="T35" fmla="*/ 73 h 78"/>
              <a:gd name="T36" fmla="*/ 2 w 47"/>
              <a:gd name="T37" fmla="*/ 65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" h="78">
                <a:moveTo>
                  <a:pt x="2" y="65"/>
                </a:moveTo>
                <a:cubicBezTo>
                  <a:pt x="5" y="67"/>
                  <a:pt x="12" y="70"/>
                  <a:pt x="19" y="70"/>
                </a:cubicBezTo>
                <a:cubicBezTo>
                  <a:pt x="32" y="70"/>
                  <a:pt x="36" y="61"/>
                  <a:pt x="36" y="55"/>
                </a:cubicBezTo>
                <a:cubicBezTo>
                  <a:pt x="36" y="44"/>
                  <a:pt x="27" y="40"/>
                  <a:pt x="17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32"/>
                  <a:pt x="11" y="32"/>
                  <a:pt x="11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24" y="32"/>
                  <a:pt x="33" y="28"/>
                  <a:pt x="33" y="19"/>
                </a:cubicBezTo>
                <a:cubicBezTo>
                  <a:pt x="33" y="13"/>
                  <a:pt x="30" y="8"/>
                  <a:pt x="20" y="8"/>
                </a:cubicBezTo>
                <a:cubicBezTo>
                  <a:pt x="14" y="8"/>
                  <a:pt x="8" y="11"/>
                  <a:pt x="5" y="13"/>
                </a:cubicBezTo>
                <a:cubicBezTo>
                  <a:pt x="2" y="6"/>
                  <a:pt x="2" y="6"/>
                  <a:pt x="2" y="6"/>
                </a:cubicBezTo>
                <a:cubicBezTo>
                  <a:pt x="6" y="3"/>
                  <a:pt x="14" y="0"/>
                  <a:pt x="22" y="0"/>
                </a:cubicBezTo>
                <a:cubicBezTo>
                  <a:pt x="37" y="0"/>
                  <a:pt x="44" y="9"/>
                  <a:pt x="44" y="18"/>
                </a:cubicBezTo>
                <a:cubicBezTo>
                  <a:pt x="44" y="26"/>
                  <a:pt x="39" y="32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9" y="38"/>
                  <a:pt x="47" y="45"/>
                  <a:pt x="47" y="55"/>
                </a:cubicBezTo>
                <a:cubicBezTo>
                  <a:pt x="47" y="67"/>
                  <a:pt x="37" y="78"/>
                  <a:pt x="19" y="78"/>
                </a:cubicBezTo>
                <a:cubicBezTo>
                  <a:pt x="11" y="78"/>
                  <a:pt x="3" y="75"/>
                  <a:pt x="0" y="73"/>
                </a:cubicBezTo>
                <a:lnTo>
                  <a:pt x="2" y="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2083384" y="6259044"/>
            <a:ext cx="83875" cy="125813"/>
          </a:xfrm>
          <a:custGeom>
            <a:avLst/>
            <a:gdLst>
              <a:gd name="T0" fmla="*/ 52 w 52"/>
              <a:gd name="T1" fmla="*/ 38 h 78"/>
              <a:gd name="T2" fmla="*/ 25 w 52"/>
              <a:gd name="T3" fmla="*/ 78 h 78"/>
              <a:gd name="T4" fmla="*/ 0 w 52"/>
              <a:gd name="T5" fmla="*/ 39 h 78"/>
              <a:gd name="T6" fmla="*/ 27 w 52"/>
              <a:gd name="T7" fmla="*/ 0 h 78"/>
              <a:gd name="T8" fmla="*/ 52 w 52"/>
              <a:gd name="T9" fmla="*/ 38 h 78"/>
              <a:gd name="T10" fmla="*/ 11 w 52"/>
              <a:gd name="T11" fmla="*/ 39 h 78"/>
              <a:gd name="T12" fmla="*/ 26 w 52"/>
              <a:gd name="T13" fmla="*/ 70 h 78"/>
              <a:gd name="T14" fmla="*/ 42 w 52"/>
              <a:gd name="T15" fmla="*/ 39 h 78"/>
              <a:gd name="T16" fmla="*/ 26 w 52"/>
              <a:gd name="T17" fmla="*/ 8 h 78"/>
              <a:gd name="T18" fmla="*/ 11 w 52"/>
              <a:gd name="T19" fmla="*/ 39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2" h="78">
                <a:moveTo>
                  <a:pt x="52" y="38"/>
                </a:moveTo>
                <a:cubicBezTo>
                  <a:pt x="52" y="64"/>
                  <a:pt x="42" y="78"/>
                  <a:pt x="25" y="78"/>
                </a:cubicBezTo>
                <a:cubicBezTo>
                  <a:pt x="11" y="78"/>
                  <a:pt x="1" y="64"/>
                  <a:pt x="0" y="39"/>
                </a:cubicBezTo>
                <a:cubicBezTo>
                  <a:pt x="0" y="14"/>
                  <a:pt x="11" y="0"/>
                  <a:pt x="27" y="0"/>
                </a:cubicBezTo>
                <a:cubicBezTo>
                  <a:pt x="43" y="0"/>
                  <a:pt x="52" y="14"/>
                  <a:pt x="52" y="38"/>
                </a:cubicBezTo>
                <a:close/>
                <a:moveTo>
                  <a:pt x="11" y="39"/>
                </a:moveTo>
                <a:cubicBezTo>
                  <a:pt x="11" y="59"/>
                  <a:pt x="17" y="70"/>
                  <a:pt x="26" y="70"/>
                </a:cubicBezTo>
                <a:cubicBezTo>
                  <a:pt x="37" y="70"/>
                  <a:pt x="42" y="58"/>
                  <a:pt x="42" y="39"/>
                </a:cubicBezTo>
                <a:cubicBezTo>
                  <a:pt x="42" y="20"/>
                  <a:pt x="37" y="8"/>
                  <a:pt x="26" y="8"/>
                </a:cubicBezTo>
                <a:cubicBezTo>
                  <a:pt x="17" y="8"/>
                  <a:pt x="11" y="19"/>
                  <a:pt x="11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9272961" y="6259044"/>
            <a:ext cx="76582" cy="125813"/>
          </a:xfrm>
          <a:custGeom>
            <a:avLst/>
            <a:gdLst>
              <a:gd name="T0" fmla="*/ 2 w 47"/>
              <a:gd name="T1" fmla="*/ 65 h 78"/>
              <a:gd name="T2" fmla="*/ 19 w 47"/>
              <a:gd name="T3" fmla="*/ 70 h 78"/>
              <a:gd name="T4" fmla="*/ 36 w 47"/>
              <a:gd name="T5" fmla="*/ 55 h 78"/>
              <a:gd name="T6" fmla="*/ 17 w 47"/>
              <a:gd name="T7" fmla="*/ 40 h 78"/>
              <a:gd name="T8" fmla="*/ 11 w 47"/>
              <a:gd name="T9" fmla="*/ 40 h 78"/>
              <a:gd name="T10" fmla="*/ 11 w 47"/>
              <a:gd name="T11" fmla="*/ 32 h 78"/>
              <a:gd name="T12" fmla="*/ 17 w 47"/>
              <a:gd name="T13" fmla="*/ 32 h 78"/>
              <a:gd name="T14" fmla="*/ 34 w 47"/>
              <a:gd name="T15" fmla="*/ 19 h 78"/>
              <a:gd name="T16" fmla="*/ 20 w 47"/>
              <a:gd name="T17" fmla="*/ 8 h 78"/>
              <a:gd name="T18" fmla="*/ 5 w 47"/>
              <a:gd name="T19" fmla="*/ 13 h 78"/>
              <a:gd name="T20" fmla="*/ 2 w 47"/>
              <a:gd name="T21" fmla="*/ 6 h 78"/>
              <a:gd name="T22" fmla="*/ 22 w 47"/>
              <a:gd name="T23" fmla="*/ 0 h 78"/>
              <a:gd name="T24" fmla="*/ 44 w 47"/>
              <a:gd name="T25" fmla="*/ 18 h 78"/>
              <a:gd name="T26" fmla="*/ 30 w 47"/>
              <a:gd name="T27" fmla="*/ 36 h 78"/>
              <a:gd name="T28" fmla="*/ 30 w 47"/>
              <a:gd name="T29" fmla="*/ 36 h 78"/>
              <a:gd name="T30" fmla="*/ 47 w 47"/>
              <a:gd name="T31" fmla="*/ 55 h 78"/>
              <a:gd name="T32" fmla="*/ 19 w 47"/>
              <a:gd name="T33" fmla="*/ 78 h 78"/>
              <a:gd name="T34" fmla="*/ 0 w 47"/>
              <a:gd name="T35" fmla="*/ 73 h 78"/>
              <a:gd name="T36" fmla="*/ 2 w 47"/>
              <a:gd name="T37" fmla="*/ 65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" h="78">
                <a:moveTo>
                  <a:pt x="2" y="65"/>
                </a:moveTo>
                <a:cubicBezTo>
                  <a:pt x="5" y="67"/>
                  <a:pt x="12" y="70"/>
                  <a:pt x="19" y="70"/>
                </a:cubicBezTo>
                <a:cubicBezTo>
                  <a:pt x="32" y="70"/>
                  <a:pt x="36" y="61"/>
                  <a:pt x="36" y="55"/>
                </a:cubicBezTo>
                <a:cubicBezTo>
                  <a:pt x="36" y="44"/>
                  <a:pt x="27" y="40"/>
                  <a:pt x="17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32"/>
                  <a:pt x="11" y="32"/>
                  <a:pt x="11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24" y="32"/>
                  <a:pt x="34" y="28"/>
                  <a:pt x="34" y="19"/>
                </a:cubicBezTo>
                <a:cubicBezTo>
                  <a:pt x="34" y="13"/>
                  <a:pt x="30" y="8"/>
                  <a:pt x="20" y="8"/>
                </a:cubicBezTo>
                <a:cubicBezTo>
                  <a:pt x="14" y="8"/>
                  <a:pt x="8" y="11"/>
                  <a:pt x="5" y="13"/>
                </a:cubicBezTo>
                <a:cubicBezTo>
                  <a:pt x="2" y="6"/>
                  <a:pt x="2" y="6"/>
                  <a:pt x="2" y="6"/>
                </a:cubicBezTo>
                <a:cubicBezTo>
                  <a:pt x="6" y="3"/>
                  <a:pt x="14" y="0"/>
                  <a:pt x="22" y="0"/>
                </a:cubicBezTo>
                <a:cubicBezTo>
                  <a:pt x="37" y="0"/>
                  <a:pt x="44" y="9"/>
                  <a:pt x="44" y="18"/>
                </a:cubicBezTo>
                <a:cubicBezTo>
                  <a:pt x="44" y="26"/>
                  <a:pt x="39" y="32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9" y="38"/>
                  <a:pt x="47" y="45"/>
                  <a:pt x="47" y="55"/>
                </a:cubicBezTo>
                <a:cubicBezTo>
                  <a:pt x="47" y="67"/>
                  <a:pt x="37" y="78"/>
                  <a:pt x="19" y="78"/>
                </a:cubicBezTo>
                <a:cubicBezTo>
                  <a:pt x="11" y="78"/>
                  <a:pt x="3" y="75"/>
                  <a:pt x="0" y="73"/>
                </a:cubicBezTo>
                <a:lnTo>
                  <a:pt x="2" y="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9380540" y="6260868"/>
            <a:ext cx="41938" cy="122166"/>
          </a:xfrm>
          <a:custGeom>
            <a:avLst/>
            <a:gdLst>
              <a:gd name="T0" fmla="*/ 14 w 23"/>
              <a:gd name="T1" fmla="*/ 9 h 67"/>
              <a:gd name="T2" fmla="*/ 14 w 23"/>
              <a:gd name="T3" fmla="*/ 9 h 67"/>
              <a:gd name="T4" fmla="*/ 2 w 23"/>
              <a:gd name="T5" fmla="*/ 15 h 67"/>
              <a:gd name="T6" fmla="*/ 0 w 23"/>
              <a:gd name="T7" fmla="*/ 8 h 67"/>
              <a:gd name="T8" fmla="*/ 15 w 23"/>
              <a:gd name="T9" fmla="*/ 0 h 67"/>
              <a:gd name="T10" fmla="*/ 23 w 23"/>
              <a:gd name="T11" fmla="*/ 0 h 67"/>
              <a:gd name="T12" fmla="*/ 23 w 23"/>
              <a:gd name="T13" fmla="*/ 67 h 67"/>
              <a:gd name="T14" fmla="*/ 14 w 23"/>
              <a:gd name="T15" fmla="*/ 67 h 67"/>
              <a:gd name="T16" fmla="*/ 14 w 23"/>
              <a:gd name="T17" fmla="*/ 9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" h="67">
                <a:moveTo>
                  <a:pt x="14" y="9"/>
                </a:moveTo>
                <a:lnTo>
                  <a:pt x="14" y="9"/>
                </a:lnTo>
                <a:lnTo>
                  <a:pt x="2" y="15"/>
                </a:lnTo>
                <a:lnTo>
                  <a:pt x="0" y="8"/>
                </a:lnTo>
                <a:lnTo>
                  <a:pt x="15" y="0"/>
                </a:lnTo>
                <a:lnTo>
                  <a:pt x="23" y="0"/>
                </a:lnTo>
                <a:lnTo>
                  <a:pt x="23" y="67"/>
                </a:lnTo>
                <a:lnTo>
                  <a:pt x="14" y="67"/>
                </a:lnTo>
                <a:lnTo>
                  <a:pt x="14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 noEditPoints="1"/>
          </p:cNvSpPr>
          <p:nvPr/>
        </p:nvSpPr>
        <p:spPr bwMode="auto">
          <a:xfrm>
            <a:off x="9468062" y="6293688"/>
            <a:ext cx="21881" cy="91169"/>
          </a:xfrm>
          <a:custGeom>
            <a:avLst/>
            <a:gdLst>
              <a:gd name="T0" fmla="*/ 0 w 14"/>
              <a:gd name="T1" fmla="*/ 8 h 56"/>
              <a:gd name="T2" fmla="*/ 7 w 14"/>
              <a:gd name="T3" fmla="*/ 0 h 56"/>
              <a:gd name="T4" fmla="*/ 14 w 14"/>
              <a:gd name="T5" fmla="*/ 8 h 56"/>
              <a:gd name="T6" fmla="*/ 7 w 14"/>
              <a:gd name="T7" fmla="*/ 15 h 56"/>
              <a:gd name="T8" fmla="*/ 0 w 14"/>
              <a:gd name="T9" fmla="*/ 8 h 56"/>
              <a:gd name="T10" fmla="*/ 0 w 14"/>
              <a:gd name="T11" fmla="*/ 49 h 56"/>
              <a:gd name="T12" fmla="*/ 7 w 14"/>
              <a:gd name="T13" fmla="*/ 41 h 56"/>
              <a:gd name="T14" fmla="*/ 14 w 14"/>
              <a:gd name="T15" fmla="*/ 49 h 56"/>
              <a:gd name="T16" fmla="*/ 7 w 14"/>
              <a:gd name="T17" fmla="*/ 56 h 56"/>
              <a:gd name="T18" fmla="*/ 0 w 14"/>
              <a:gd name="T19" fmla="*/ 49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" h="56">
                <a:moveTo>
                  <a:pt x="0" y="8"/>
                </a:moveTo>
                <a:cubicBezTo>
                  <a:pt x="0" y="3"/>
                  <a:pt x="3" y="0"/>
                  <a:pt x="7" y="0"/>
                </a:cubicBezTo>
                <a:cubicBezTo>
                  <a:pt x="11" y="0"/>
                  <a:pt x="14" y="3"/>
                  <a:pt x="14" y="8"/>
                </a:cubicBezTo>
                <a:cubicBezTo>
                  <a:pt x="14" y="12"/>
                  <a:pt x="11" y="15"/>
                  <a:pt x="7" y="15"/>
                </a:cubicBezTo>
                <a:cubicBezTo>
                  <a:pt x="3" y="15"/>
                  <a:pt x="0" y="12"/>
                  <a:pt x="0" y="8"/>
                </a:cubicBezTo>
                <a:close/>
                <a:moveTo>
                  <a:pt x="0" y="49"/>
                </a:moveTo>
                <a:cubicBezTo>
                  <a:pt x="0" y="44"/>
                  <a:pt x="3" y="41"/>
                  <a:pt x="7" y="41"/>
                </a:cubicBezTo>
                <a:cubicBezTo>
                  <a:pt x="11" y="41"/>
                  <a:pt x="14" y="44"/>
                  <a:pt x="14" y="49"/>
                </a:cubicBezTo>
                <a:cubicBezTo>
                  <a:pt x="14" y="53"/>
                  <a:pt x="11" y="56"/>
                  <a:pt x="7" y="56"/>
                </a:cubicBezTo>
                <a:cubicBezTo>
                  <a:pt x="3" y="56"/>
                  <a:pt x="0" y="53"/>
                  <a:pt x="0" y="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4"/>
          <p:cNvSpPr>
            <a:spLocks noEditPoints="1"/>
          </p:cNvSpPr>
          <p:nvPr/>
        </p:nvSpPr>
        <p:spPr bwMode="auto">
          <a:xfrm>
            <a:off x="9502707" y="6259044"/>
            <a:ext cx="83875" cy="125813"/>
          </a:xfrm>
          <a:custGeom>
            <a:avLst/>
            <a:gdLst>
              <a:gd name="T0" fmla="*/ 51 w 51"/>
              <a:gd name="T1" fmla="*/ 38 h 78"/>
              <a:gd name="T2" fmla="*/ 25 w 51"/>
              <a:gd name="T3" fmla="*/ 78 h 78"/>
              <a:gd name="T4" fmla="*/ 0 w 51"/>
              <a:gd name="T5" fmla="*/ 39 h 78"/>
              <a:gd name="T6" fmla="*/ 26 w 51"/>
              <a:gd name="T7" fmla="*/ 0 h 78"/>
              <a:gd name="T8" fmla="*/ 51 w 51"/>
              <a:gd name="T9" fmla="*/ 38 h 78"/>
              <a:gd name="T10" fmla="*/ 10 w 51"/>
              <a:gd name="T11" fmla="*/ 39 h 78"/>
              <a:gd name="T12" fmla="*/ 26 w 51"/>
              <a:gd name="T13" fmla="*/ 70 h 78"/>
              <a:gd name="T14" fmla="*/ 41 w 51"/>
              <a:gd name="T15" fmla="*/ 39 h 78"/>
              <a:gd name="T16" fmla="*/ 26 w 51"/>
              <a:gd name="T17" fmla="*/ 8 h 78"/>
              <a:gd name="T18" fmla="*/ 10 w 51"/>
              <a:gd name="T19" fmla="*/ 39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1" h="78">
                <a:moveTo>
                  <a:pt x="51" y="38"/>
                </a:moveTo>
                <a:cubicBezTo>
                  <a:pt x="51" y="64"/>
                  <a:pt x="42" y="78"/>
                  <a:pt x="25" y="78"/>
                </a:cubicBezTo>
                <a:cubicBezTo>
                  <a:pt x="10" y="78"/>
                  <a:pt x="0" y="64"/>
                  <a:pt x="0" y="39"/>
                </a:cubicBezTo>
                <a:cubicBezTo>
                  <a:pt x="0" y="14"/>
                  <a:pt x="11" y="0"/>
                  <a:pt x="26" y="0"/>
                </a:cubicBezTo>
                <a:cubicBezTo>
                  <a:pt x="42" y="0"/>
                  <a:pt x="51" y="14"/>
                  <a:pt x="51" y="38"/>
                </a:cubicBezTo>
                <a:close/>
                <a:moveTo>
                  <a:pt x="10" y="39"/>
                </a:moveTo>
                <a:cubicBezTo>
                  <a:pt x="10" y="59"/>
                  <a:pt x="16" y="70"/>
                  <a:pt x="26" y="70"/>
                </a:cubicBezTo>
                <a:cubicBezTo>
                  <a:pt x="36" y="70"/>
                  <a:pt x="41" y="58"/>
                  <a:pt x="41" y="39"/>
                </a:cubicBezTo>
                <a:cubicBezTo>
                  <a:pt x="41" y="20"/>
                  <a:pt x="36" y="8"/>
                  <a:pt x="26" y="8"/>
                </a:cubicBezTo>
                <a:cubicBezTo>
                  <a:pt x="17" y="8"/>
                  <a:pt x="10" y="19"/>
                  <a:pt x="10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9601169" y="6259044"/>
            <a:ext cx="82052" cy="125813"/>
          </a:xfrm>
          <a:custGeom>
            <a:avLst/>
            <a:gdLst>
              <a:gd name="T0" fmla="*/ 51 w 51"/>
              <a:gd name="T1" fmla="*/ 38 h 78"/>
              <a:gd name="T2" fmla="*/ 25 w 51"/>
              <a:gd name="T3" fmla="*/ 78 h 78"/>
              <a:gd name="T4" fmla="*/ 0 w 51"/>
              <a:gd name="T5" fmla="*/ 39 h 78"/>
              <a:gd name="T6" fmla="*/ 26 w 51"/>
              <a:gd name="T7" fmla="*/ 0 h 78"/>
              <a:gd name="T8" fmla="*/ 51 w 51"/>
              <a:gd name="T9" fmla="*/ 38 h 78"/>
              <a:gd name="T10" fmla="*/ 10 w 51"/>
              <a:gd name="T11" fmla="*/ 39 h 78"/>
              <a:gd name="T12" fmla="*/ 25 w 51"/>
              <a:gd name="T13" fmla="*/ 70 h 78"/>
              <a:gd name="T14" fmla="*/ 41 w 51"/>
              <a:gd name="T15" fmla="*/ 39 h 78"/>
              <a:gd name="T16" fmla="*/ 25 w 51"/>
              <a:gd name="T17" fmla="*/ 8 h 78"/>
              <a:gd name="T18" fmla="*/ 10 w 51"/>
              <a:gd name="T19" fmla="*/ 39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1" h="78">
                <a:moveTo>
                  <a:pt x="51" y="38"/>
                </a:moveTo>
                <a:cubicBezTo>
                  <a:pt x="51" y="64"/>
                  <a:pt x="42" y="78"/>
                  <a:pt x="25" y="78"/>
                </a:cubicBezTo>
                <a:cubicBezTo>
                  <a:pt x="10" y="78"/>
                  <a:pt x="0" y="64"/>
                  <a:pt x="0" y="39"/>
                </a:cubicBezTo>
                <a:cubicBezTo>
                  <a:pt x="0" y="14"/>
                  <a:pt x="11" y="0"/>
                  <a:pt x="26" y="0"/>
                </a:cubicBezTo>
                <a:cubicBezTo>
                  <a:pt x="42" y="0"/>
                  <a:pt x="51" y="14"/>
                  <a:pt x="51" y="38"/>
                </a:cubicBezTo>
                <a:close/>
                <a:moveTo>
                  <a:pt x="10" y="39"/>
                </a:moveTo>
                <a:cubicBezTo>
                  <a:pt x="10" y="59"/>
                  <a:pt x="16" y="70"/>
                  <a:pt x="25" y="70"/>
                </a:cubicBezTo>
                <a:cubicBezTo>
                  <a:pt x="36" y="70"/>
                  <a:pt x="41" y="58"/>
                  <a:pt x="41" y="39"/>
                </a:cubicBezTo>
                <a:cubicBezTo>
                  <a:pt x="41" y="20"/>
                  <a:pt x="36" y="8"/>
                  <a:pt x="25" y="8"/>
                </a:cubicBezTo>
                <a:cubicBezTo>
                  <a:pt x="17" y="8"/>
                  <a:pt x="10" y="19"/>
                  <a:pt x="10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27"/>
          <p:cNvSpPr>
            <a:spLocks noChangeArrowheads="1"/>
          </p:cNvSpPr>
          <p:nvPr/>
        </p:nvSpPr>
        <p:spPr bwMode="auto">
          <a:xfrm>
            <a:off x="10144535" y="6229870"/>
            <a:ext cx="87522" cy="20421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8"/>
          <p:cNvSpPr>
            <a:spLocks noChangeArrowheads="1"/>
          </p:cNvSpPr>
          <p:nvPr/>
        </p:nvSpPr>
        <p:spPr bwMode="auto">
          <a:xfrm>
            <a:off x="10527445" y="6253574"/>
            <a:ext cx="87522" cy="16228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Rectangle 29"/>
          <p:cNvSpPr>
            <a:spLocks noChangeArrowheads="1"/>
          </p:cNvSpPr>
          <p:nvPr/>
        </p:nvSpPr>
        <p:spPr bwMode="auto">
          <a:xfrm>
            <a:off x="10651434" y="6253574"/>
            <a:ext cx="87522" cy="16228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Rectangle 30"/>
          <p:cNvSpPr>
            <a:spLocks noChangeArrowheads="1"/>
          </p:cNvSpPr>
          <p:nvPr/>
        </p:nvSpPr>
        <p:spPr bwMode="auto">
          <a:xfrm>
            <a:off x="10779071" y="6253574"/>
            <a:ext cx="87522" cy="16228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31"/>
          <p:cNvSpPr>
            <a:spLocks noChangeArrowheads="1"/>
          </p:cNvSpPr>
          <p:nvPr/>
        </p:nvSpPr>
        <p:spPr bwMode="auto">
          <a:xfrm>
            <a:off x="10903060" y="6253574"/>
            <a:ext cx="87522" cy="162281"/>
          </a:xfrm>
          <a:prstGeom prst="rect">
            <a:avLst/>
          </a:prstGeom>
          <a:solidFill>
            <a:srgbClr val="4F4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Rectangle 32"/>
          <p:cNvSpPr>
            <a:spLocks noChangeArrowheads="1"/>
          </p:cNvSpPr>
          <p:nvPr/>
        </p:nvSpPr>
        <p:spPr bwMode="auto">
          <a:xfrm>
            <a:off x="11028873" y="6253574"/>
            <a:ext cx="87522" cy="162281"/>
          </a:xfrm>
          <a:prstGeom prst="rect">
            <a:avLst/>
          </a:prstGeom>
          <a:solidFill>
            <a:srgbClr val="4F4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3"/>
          <p:cNvSpPr>
            <a:spLocks/>
          </p:cNvSpPr>
          <p:nvPr/>
        </p:nvSpPr>
        <p:spPr bwMode="auto">
          <a:xfrm>
            <a:off x="10253938" y="6160582"/>
            <a:ext cx="175044" cy="348265"/>
          </a:xfrm>
          <a:custGeom>
            <a:avLst/>
            <a:gdLst>
              <a:gd name="T0" fmla="*/ 96 w 96"/>
              <a:gd name="T1" fmla="*/ 191 h 191"/>
              <a:gd name="T2" fmla="*/ 0 w 96"/>
              <a:gd name="T3" fmla="*/ 150 h 191"/>
              <a:gd name="T4" fmla="*/ 0 w 96"/>
              <a:gd name="T5" fmla="*/ 38 h 191"/>
              <a:gd name="T6" fmla="*/ 96 w 96"/>
              <a:gd name="T7" fmla="*/ 0 h 191"/>
              <a:gd name="T8" fmla="*/ 96 w 96"/>
              <a:gd name="T9" fmla="*/ 19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191">
                <a:moveTo>
                  <a:pt x="96" y="191"/>
                </a:moveTo>
                <a:lnTo>
                  <a:pt x="0" y="150"/>
                </a:lnTo>
                <a:lnTo>
                  <a:pt x="0" y="38"/>
                </a:lnTo>
                <a:lnTo>
                  <a:pt x="96" y="0"/>
                </a:lnTo>
                <a:lnTo>
                  <a:pt x="96" y="1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4"/>
          <p:cNvSpPr>
            <a:spLocks/>
          </p:cNvSpPr>
          <p:nvPr/>
        </p:nvSpPr>
        <p:spPr bwMode="auto">
          <a:xfrm>
            <a:off x="11280500" y="6167875"/>
            <a:ext cx="145870" cy="147694"/>
          </a:xfrm>
          <a:custGeom>
            <a:avLst/>
            <a:gdLst>
              <a:gd name="T0" fmla="*/ 33 w 80"/>
              <a:gd name="T1" fmla="*/ 81 h 81"/>
              <a:gd name="T2" fmla="*/ 0 w 80"/>
              <a:gd name="T3" fmla="*/ 81 h 81"/>
              <a:gd name="T4" fmla="*/ 0 w 80"/>
              <a:gd name="T5" fmla="*/ 0 h 81"/>
              <a:gd name="T6" fmla="*/ 80 w 80"/>
              <a:gd name="T7" fmla="*/ 0 h 81"/>
              <a:gd name="T8" fmla="*/ 80 w 80"/>
              <a:gd name="T9" fmla="*/ 35 h 81"/>
              <a:gd name="T10" fmla="*/ 33 w 80"/>
              <a:gd name="T11" fmla="*/ 35 h 81"/>
              <a:gd name="T12" fmla="*/ 33 w 80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81">
                <a:moveTo>
                  <a:pt x="33" y="81"/>
                </a:moveTo>
                <a:lnTo>
                  <a:pt x="0" y="81"/>
                </a:lnTo>
                <a:lnTo>
                  <a:pt x="0" y="0"/>
                </a:lnTo>
                <a:lnTo>
                  <a:pt x="80" y="0"/>
                </a:lnTo>
                <a:lnTo>
                  <a:pt x="80" y="35"/>
                </a:lnTo>
                <a:lnTo>
                  <a:pt x="33" y="35"/>
                </a:lnTo>
                <a:lnTo>
                  <a:pt x="33" y="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5"/>
          <p:cNvSpPr>
            <a:spLocks/>
          </p:cNvSpPr>
          <p:nvPr/>
        </p:nvSpPr>
        <p:spPr bwMode="auto">
          <a:xfrm>
            <a:off x="11473778" y="6167875"/>
            <a:ext cx="149517" cy="147694"/>
          </a:xfrm>
          <a:custGeom>
            <a:avLst/>
            <a:gdLst>
              <a:gd name="T0" fmla="*/ 82 w 82"/>
              <a:gd name="T1" fmla="*/ 81 h 81"/>
              <a:gd name="T2" fmla="*/ 47 w 82"/>
              <a:gd name="T3" fmla="*/ 81 h 81"/>
              <a:gd name="T4" fmla="*/ 47 w 82"/>
              <a:gd name="T5" fmla="*/ 35 h 81"/>
              <a:gd name="T6" fmla="*/ 0 w 82"/>
              <a:gd name="T7" fmla="*/ 35 h 81"/>
              <a:gd name="T8" fmla="*/ 0 w 82"/>
              <a:gd name="T9" fmla="*/ 0 h 81"/>
              <a:gd name="T10" fmla="*/ 82 w 82"/>
              <a:gd name="T11" fmla="*/ 0 h 81"/>
              <a:gd name="T12" fmla="*/ 82 w 82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" h="81">
                <a:moveTo>
                  <a:pt x="82" y="81"/>
                </a:moveTo>
                <a:lnTo>
                  <a:pt x="47" y="81"/>
                </a:lnTo>
                <a:lnTo>
                  <a:pt x="47" y="35"/>
                </a:lnTo>
                <a:lnTo>
                  <a:pt x="0" y="35"/>
                </a:lnTo>
                <a:lnTo>
                  <a:pt x="0" y="0"/>
                </a:lnTo>
                <a:lnTo>
                  <a:pt x="82" y="0"/>
                </a:lnTo>
                <a:lnTo>
                  <a:pt x="82" y="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6"/>
          <p:cNvSpPr>
            <a:spLocks/>
          </p:cNvSpPr>
          <p:nvPr/>
        </p:nvSpPr>
        <p:spPr bwMode="auto">
          <a:xfrm>
            <a:off x="11473778" y="6359330"/>
            <a:ext cx="149517" cy="147694"/>
          </a:xfrm>
          <a:custGeom>
            <a:avLst/>
            <a:gdLst>
              <a:gd name="T0" fmla="*/ 82 w 82"/>
              <a:gd name="T1" fmla="*/ 81 h 81"/>
              <a:gd name="T2" fmla="*/ 0 w 82"/>
              <a:gd name="T3" fmla="*/ 81 h 81"/>
              <a:gd name="T4" fmla="*/ 0 w 82"/>
              <a:gd name="T5" fmla="*/ 46 h 81"/>
              <a:gd name="T6" fmla="*/ 47 w 82"/>
              <a:gd name="T7" fmla="*/ 46 h 81"/>
              <a:gd name="T8" fmla="*/ 47 w 82"/>
              <a:gd name="T9" fmla="*/ 0 h 81"/>
              <a:gd name="T10" fmla="*/ 82 w 82"/>
              <a:gd name="T11" fmla="*/ 0 h 81"/>
              <a:gd name="T12" fmla="*/ 82 w 82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" h="81">
                <a:moveTo>
                  <a:pt x="82" y="81"/>
                </a:moveTo>
                <a:lnTo>
                  <a:pt x="0" y="81"/>
                </a:lnTo>
                <a:lnTo>
                  <a:pt x="0" y="46"/>
                </a:lnTo>
                <a:lnTo>
                  <a:pt x="47" y="46"/>
                </a:lnTo>
                <a:lnTo>
                  <a:pt x="47" y="0"/>
                </a:lnTo>
                <a:lnTo>
                  <a:pt x="82" y="0"/>
                </a:lnTo>
                <a:lnTo>
                  <a:pt x="82" y="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7"/>
          <p:cNvSpPr>
            <a:spLocks/>
          </p:cNvSpPr>
          <p:nvPr/>
        </p:nvSpPr>
        <p:spPr bwMode="auto">
          <a:xfrm>
            <a:off x="11282323" y="6359330"/>
            <a:ext cx="147694" cy="147694"/>
          </a:xfrm>
          <a:custGeom>
            <a:avLst/>
            <a:gdLst>
              <a:gd name="T0" fmla="*/ 81 w 81"/>
              <a:gd name="T1" fmla="*/ 81 h 81"/>
              <a:gd name="T2" fmla="*/ 0 w 81"/>
              <a:gd name="T3" fmla="*/ 81 h 81"/>
              <a:gd name="T4" fmla="*/ 0 w 81"/>
              <a:gd name="T5" fmla="*/ 0 h 81"/>
              <a:gd name="T6" fmla="*/ 34 w 81"/>
              <a:gd name="T7" fmla="*/ 0 h 81"/>
              <a:gd name="T8" fmla="*/ 34 w 81"/>
              <a:gd name="T9" fmla="*/ 46 h 81"/>
              <a:gd name="T10" fmla="*/ 81 w 81"/>
              <a:gd name="T11" fmla="*/ 46 h 81"/>
              <a:gd name="T12" fmla="*/ 81 w 81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81">
                <a:moveTo>
                  <a:pt x="81" y="81"/>
                </a:moveTo>
                <a:lnTo>
                  <a:pt x="0" y="81"/>
                </a:lnTo>
                <a:lnTo>
                  <a:pt x="0" y="0"/>
                </a:lnTo>
                <a:lnTo>
                  <a:pt x="34" y="0"/>
                </a:lnTo>
                <a:lnTo>
                  <a:pt x="34" y="46"/>
                </a:lnTo>
                <a:lnTo>
                  <a:pt x="81" y="46"/>
                </a:lnTo>
                <a:lnTo>
                  <a:pt x="81" y="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8"/>
          <p:cNvSpPr>
            <a:spLocks/>
          </p:cNvSpPr>
          <p:nvPr/>
        </p:nvSpPr>
        <p:spPr bwMode="auto">
          <a:xfrm>
            <a:off x="9792624" y="6266338"/>
            <a:ext cx="96639" cy="131283"/>
          </a:xfrm>
          <a:custGeom>
            <a:avLst/>
            <a:gdLst>
              <a:gd name="T0" fmla="*/ 10 w 53"/>
              <a:gd name="T1" fmla="*/ 0 h 72"/>
              <a:gd name="T2" fmla="*/ 10 w 53"/>
              <a:gd name="T3" fmla="*/ 30 h 72"/>
              <a:gd name="T4" fmla="*/ 45 w 53"/>
              <a:gd name="T5" fmla="*/ 30 h 72"/>
              <a:gd name="T6" fmla="*/ 45 w 53"/>
              <a:gd name="T7" fmla="*/ 0 h 72"/>
              <a:gd name="T8" fmla="*/ 53 w 53"/>
              <a:gd name="T9" fmla="*/ 0 h 72"/>
              <a:gd name="T10" fmla="*/ 53 w 53"/>
              <a:gd name="T11" fmla="*/ 72 h 72"/>
              <a:gd name="T12" fmla="*/ 45 w 53"/>
              <a:gd name="T13" fmla="*/ 72 h 72"/>
              <a:gd name="T14" fmla="*/ 45 w 53"/>
              <a:gd name="T15" fmla="*/ 38 h 72"/>
              <a:gd name="T16" fmla="*/ 10 w 53"/>
              <a:gd name="T17" fmla="*/ 38 h 72"/>
              <a:gd name="T18" fmla="*/ 10 w 53"/>
              <a:gd name="T19" fmla="*/ 72 h 72"/>
              <a:gd name="T20" fmla="*/ 0 w 53"/>
              <a:gd name="T21" fmla="*/ 72 h 72"/>
              <a:gd name="T22" fmla="*/ 0 w 53"/>
              <a:gd name="T23" fmla="*/ 0 h 72"/>
              <a:gd name="T24" fmla="*/ 10 w 53"/>
              <a:gd name="T25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3" h="72">
                <a:moveTo>
                  <a:pt x="10" y="0"/>
                </a:moveTo>
                <a:lnTo>
                  <a:pt x="10" y="30"/>
                </a:lnTo>
                <a:lnTo>
                  <a:pt x="45" y="30"/>
                </a:lnTo>
                <a:lnTo>
                  <a:pt x="45" y="0"/>
                </a:lnTo>
                <a:lnTo>
                  <a:pt x="53" y="0"/>
                </a:lnTo>
                <a:lnTo>
                  <a:pt x="53" y="72"/>
                </a:lnTo>
                <a:lnTo>
                  <a:pt x="45" y="72"/>
                </a:lnTo>
                <a:lnTo>
                  <a:pt x="45" y="38"/>
                </a:lnTo>
                <a:lnTo>
                  <a:pt x="10" y="38"/>
                </a:lnTo>
                <a:lnTo>
                  <a:pt x="10" y="72"/>
                </a:lnTo>
                <a:lnTo>
                  <a:pt x="0" y="72"/>
                </a:lnTo>
                <a:lnTo>
                  <a:pt x="0" y="0"/>
                </a:lnTo>
                <a:lnTo>
                  <a:pt x="1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9"/>
          <p:cNvSpPr>
            <a:spLocks noEditPoints="1"/>
          </p:cNvSpPr>
          <p:nvPr/>
        </p:nvSpPr>
        <p:spPr bwMode="auto">
          <a:xfrm>
            <a:off x="9918437" y="6264514"/>
            <a:ext cx="109403" cy="134930"/>
          </a:xfrm>
          <a:custGeom>
            <a:avLst/>
            <a:gdLst>
              <a:gd name="T0" fmla="*/ 0 w 67"/>
              <a:gd name="T1" fmla="*/ 2 h 83"/>
              <a:gd name="T2" fmla="*/ 23 w 67"/>
              <a:gd name="T3" fmla="*/ 0 h 83"/>
              <a:gd name="T4" fmla="*/ 55 w 67"/>
              <a:gd name="T5" fmla="*/ 11 h 83"/>
              <a:gd name="T6" fmla="*/ 67 w 67"/>
              <a:gd name="T7" fmla="*/ 40 h 83"/>
              <a:gd name="T8" fmla="*/ 55 w 67"/>
              <a:gd name="T9" fmla="*/ 71 h 83"/>
              <a:gd name="T10" fmla="*/ 19 w 67"/>
              <a:gd name="T11" fmla="*/ 83 h 83"/>
              <a:gd name="T12" fmla="*/ 0 w 67"/>
              <a:gd name="T13" fmla="*/ 82 h 83"/>
              <a:gd name="T14" fmla="*/ 0 w 67"/>
              <a:gd name="T15" fmla="*/ 2 h 83"/>
              <a:gd name="T16" fmla="*/ 11 w 67"/>
              <a:gd name="T17" fmla="*/ 74 h 83"/>
              <a:gd name="T18" fmla="*/ 21 w 67"/>
              <a:gd name="T19" fmla="*/ 74 h 83"/>
              <a:gd name="T20" fmla="*/ 56 w 67"/>
              <a:gd name="T21" fmla="*/ 40 h 83"/>
              <a:gd name="T22" fmla="*/ 23 w 67"/>
              <a:gd name="T23" fmla="*/ 9 h 83"/>
              <a:gd name="T24" fmla="*/ 11 w 67"/>
              <a:gd name="T25" fmla="*/ 10 h 83"/>
              <a:gd name="T26" fmla="*/ 11 w 67"/>
              <a:gd name="T27" fmla="*/ 74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7" h="83">
                <a:moveTo>
                  <a:pt x="0" y="2"/>
                </a:moveTo>
                <a:cubicBezTo>
                  <a:pt x="7" y="1"/>
                  <a:pt x="14" y="0"/>
                  <a:pt x="23" y="0"/>
                </a:cubicBezTo>
                <a:cubicBezTo>
                  <a:pt x="38" y="0"/>
                  <a:pt x="48" y="4"/>
                  <a:pt x="55" y="11"/>
                </a:cubicBezTo>
                <a:cubicBezTo>
                  <a:pt x="63" y="17"/>
                  <a:pt x="67" y="26"/>
                  <a:pt x="67" y="40"/>
                </a:cubicBezTo>
                <a:cubicBezTo>
                  <a:pt x="67" y="53"/>
                  <a:pt x="63" y="64"/>
                  <a:pt x="55" y="71"/>
                </a:cubicBezTo>
                <a:cubicBezTo>
                  <a:pt x="48" y="79"/>
                  <a:pt x="35" y="83"/>
                  <a:pt x="19" y="83"/>
                </a:cubicBezTo>
                <a:cubicBezTo>
                  <a:pt x="12" y="83"/>
                  <a:pt x="6" y="82"/>
                  <a:pt x="0" y="82"/>
                </a:cubicBezTo>
                <a:lnTo>
                  <a:pt x="0" y="2"/>
                </a:lnTo>
                <a:close/>
                <a:moveTo>
                  <a:pt x="11" y="74"/>
                </a:moveTo>
                <a:cubicBezTo>
                  <a:pt x="13" y="74"/>
                  <a:pt x="17" y="74"/>
                  <a:pt x="21" y="74"/>
                </a:cubicBezTo>
                <a:cubicBezTo>
                  <a:pt x="44" y="74"/>
                  <a:pt x="56" y="62"/>
                  <a:pt x="56" y="40"/>
                </a:cubicBezTo>
                <a:cubicBezTo>
                  <a:pt x="56" y="21"/>
                  <a:pt x="45" y="9"/>
                  <a:pt x="23" y="9"/>
                </a:cubicBezTo>
                <a:cubicBezTo>
                  <a:pt x="18" y="9"/>
                  <a:pt x="14" y="9"/>
                  <a:pt x="11" y="10"/>
                </a:cubicBezTo>
                <a:lnTo>
                  <a:pt x="11" y="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69851" y="-2987198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grpSp>
        <p:nvGrpSpPr>
          <p:cNvPr id="61" name="Grupo 60"/>
          <p:cNvGrpSpPr/>
          <p:nvPr/>
        </p:nvGrpSpPr>
        <p:grpSpPr>
          <a:xfrm>
            <a:off x="420464" y="1415742"/>
            <a:ext cx="7785426" cy="3042446"/>
            <a:chOff x="420467" y="2050742"/>
            <a:chExt cx="7785426" cy="2767624"/>
          </a:xfrm>
        </p:grpSpPr>
        <p:grpSp>
          <p:nvGrpSpPr>
            <p:cNvPr id="62" name="Grupo 61"/>
            <p:cNvGrpSpPr/>
            <p:nvPr/>
          </p:nvGrpSpPr>
          <p:grpSpPr>
            <a:xfrm>
              <a:off x="420467" y="2050742"/>
              <a:ext cx="7785426" cy="2750854"/>
              <a:chOff x="420467" y="2050742"/>
              <a:chExt cx="7785426" cy="2750854"/>
            </a:xfrm>
          </p:grpSpPr>
          <p:grpSp>
            <p:nvGrpSpPr>
              <p:cNvPr id="65" name="Grupo 64"/>
              <p:cNvGrpSpPr/>
              <p:nvPr/>
            </p:nvGrpSpPr>
            <p:grpSpPr>
              <a:xfrm>
                <a:off x="420467" y="2050742"/>
                <a:ext cx="7785426" cy="2478913"/>
                <a:chOff x="340568" y="2379216"/>
                <a:chExt cx="7785426" cy="2478913"/>
              </a:xfrm>
            </p:grpSpPr>
            <p:sp>
              <p:nvSpPr>
                <p:cNvPr id="67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34016" y="2528871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John McCarthy</a:t>
                  </a:r>
                </a:p>
              </p:txBody>
            </p:sp>
            <p:sp>
              <p:nvSpPr>
                <p:cNvPr id="6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40568" y="3794223"/>
                  <a:ext cx="5430569" cy="10639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 cientista da computação norte-americano John McCarthy, inventor do termo “inteligência artificial” e o psicólogo e cientista da computação Joseph Carl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Robnett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Licklider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foram os pioneiros do conceito Cloud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Computing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inicialmente chamado de “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Utility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Computing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”.</a:t>
                  </a:r>
                </a:p>
                <a:p>
                  <a:endParaRPr lang="pt-BR" sz="9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  <a:p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No ano de 1962, Joseph estava focado em sua pesquisa de como compartilhar dados de forma global, após essa descoberta ele criou a rede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Arpanet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para a agência americana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Advanced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Research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and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Projects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Agency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(Arpa).</a:t>
                  </a:r>
                </a:p>
                <a:p>
                  <a:endParaRPr lang="en-US" sz="7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69" name="Grupo 68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74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0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2376229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Autores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/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Inventores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71" name="CuadroTexto 70"/>
                <p:cNvSpPr txBox="1"/>
                <p:nvPr/>
              </p:nvSpPr>
              <p:spPr>
                <a:xfrm>
                  <a:off x="417252" y="3413121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72" name="Rectángulo 71"/>
                <p:cNvSpPr/>
                <p:nvPr/>
              </p:nvSpPr>
              <p:spPr>
                <a:xfrm>
                  <a:off x="1688044" y="345350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73" name="CuadroTexto 72"/>
                <p:cNvSpPr txBox="1"/>
                <p:nvPr/>
              </p:nvSpPr>
              <p:spPr>
                <a:xfrm>
                  <a:off x="2187649" y="3440731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66" name="Rectángulo redondeado 65"/>
              <p:cNvSpPr/>
              <p:nvPr/>
            </p:nvSpPr>
            <p:spPr>
              <a:xfrm>
                <a:off x="487337" y="4562300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648963" y="4572781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CuadroTexto 63"/>
            <p:cNvSpPr txBox="1"/>
            <p:nvPr/>
          </p:nvSpPr>
          <p:spPr>
            <a:xfrm>
              <a:off x="751914" y="4556756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53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aaS: entenda como funciona o modelo de software como serviço | DocXpert  Sistemas">
            <a:extLst>
              <a:ext uri="{FF2B5EF4-FFF2-40B4-BE49-F238E27FC236}">
                <a16:creationId xmlns:a16="http://schemas.microsoft.com/office/drawing/2014/main" id="{86AB4438-A691-860A-B1EB-A0906A6D7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4851"/>
            <a:ext cx="12205842" cy="474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172062" y="-2138352"/>
            <a:ext cx="5800704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17031" y="1923982"/>
            <a:ext cx="7796322" cy="3561425"/>
            <a:chOff x="392806" y="2050742"/>
            <a:chExt cx="7796322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392806" y="2050742"/>
              <a:ext cx="7796322" cy="3561425"/>
              <a:chOff x="392806" y="2050742"/>
              <a:chExt cx="7796322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392806" y="2050742"/>
                <a:ext cx="7796322" cy="3183384"/>
                <a:chOff x="312907" y="2379216"/>
                <a:chExt cx="7796322" cy="3183384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17251" y="2998012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pt-BR" sz="3600" b="1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SaaS (software como serviço de computação na nuvem)</a:t>
                  </a:r>
                  <a:endParaRPr lang="pt-BR" sz="36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endParaRPr lang="en-US" sz="3600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12907" y="4285327"/>
                  <a:ext cx="5430569" cy="12772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 modelo SaaS é o mais conhecido entre as empresas. Ele disponibiliza o aplicativo de software ao usuário por meio de uma interface de navegador ou de programa e faz com que a rede subjacente, o sistema operacional e os recursos funcionem nos bastidores.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endParaRPr lang="pt-BR" sz="900" dirty="0">
                    <a:solidFill>
                      <a:schemeClr val="bg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Não é necessário comprar o software, pois o serviço é contratado por meio de assinaturas que dão permissão de acesso. Logo, o uso dos aplicativos pode ser feito de qualquer dispositivo conectado à internet</a:t>
                  </a:r>
                </a:p>
                <a:p>
                  <a:endPara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600691"/>
                  <a:ext cx="3669815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pt-BR" sz="1800" b="1" dirty="0"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  <a:ea typeface="Calibri" panose="020F0502020204030204" pitchFamily="34" charset="0"/>
                      <a:cs typeface="Helvetica" panose="020B0604020202020204" pitchFamily="34" charset="0"/>
                    </a:rPr>
                    <a:t>Princípios de funcionamento</a:t>
                  </a:r>
                </a:p>
                <a:p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pic>
        <p:nvPicPr>
          <p:cNvPr id="5" name="Picture 4" descr="Personagem | Monkey D. Luffy">
            <a:extLst>
              <a:ext uri="{FF2B5EF4-FFF2-40B4-BE49-F238E27FC236}">
                <a16:creationId xmlns:a16="http://schemas.microsoft.com/office/drawing/2014/main" id="{E6FD7B49-5F2B-D021-D692-91853EC75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3585" y="294186"/>
            <a:ext cx="375146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A8ED9756-5795-1819-DB2D-2AF586528BED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BE6C57B4-EC50-D85E-0FAC-BDB751B9EFE4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073DA186-F189-3FD5-55A0-3329A186C5C0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6" name="Home     TV Shows     Movies     Recently Added     My List">
            <a:extLst>
              <a:ext uri="{FF2B5EF4-FFF2-40B4-BE49-F238E27FC236}">
                <a16:creationId xmlns:a16="http://schemas.microsoft.com/office/drawing/2014/main" id="{9ED4D490-CFDD-8DC5-8D8F-63001D37CABB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4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37" name="Home     TV Shows     Movies     Recently Added     My List">
            <a:extLst>
              <a:ext uri="{FF2B5EF4-FFF2-40B4-BE49-F238E27FC236}">
                <a16:creationId xmlns:a16="http://schemas.microsoft.com/office/drawing/2014/main" id="{68F16FAB-AE23-F45D-8941-C79E33C14D4E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56432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8" grpId="0" animBg="1"/>
      <p:bldP spid="19" grpId="0" animBg="1"/>
      <p:bldP spid="20" grpId="0" animBg="1"/>
      <p:bldP spid="36" grpId="0" animBg="1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 que é PaaS? – Tecnoblog">
            <a:extLst>
              <a:ext uri="{FF2B5EF4-FFF2-40B4-BE49-F238E27FC236}">
                <a16:creationId xmlns:a16="http://schemas.microsoft.com/office/drawing/2014/main" id="{6B732A02-5A97-93D4-4F32-E0F427FCD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1051028"/>
            <a:ext cx="12191998" cy="549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68784" y="-2290585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79550" y="1944490"/>
            <a:ext cx="7691979" cy="3561425"/>
            <a:chOff x="455325" y="2050742"/>
            <a:chExt cx="7691979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55325" y="2050742"/>
              <a:ext cx="7691979" cy="3561425"/>
              <a:chOff x="455325" y="2050742"/>
              <a:chExt cx="7691979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55325" y="2050742"/>
                <a:ext cx="7691979" cy="3352703"/>
                <a:chOff x="375426" y="2379216"/>
                <a:chExt cx="7691979" cy="3352703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375427" y="288725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pt-BR" sz="3600" b="1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PaaS (plataforma como serviço)</a:t>
                  </a:r>
                </a:p>
                <a:p>
                  <a:endParaRPr lang="en-US" sz="3600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75426" y="3930913"/>
                  <a:ext cx="5430569" cy="18010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Neste modelo de nuvem, é contratado um ambiente completo de desenvolvimento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on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demand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no qual é possível criar, modificar e otimizar softwares e aplicativos.</a:t>
                  </a:r>
                </a:p>
                <a:p>
                  <a:pPr algn="just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 vantagem do modelo PaaS é que ele inclui sistemas operacionais, ferramentas de desenvolvimento, sistemas de gerenciamento de bancos de dados, serviços de Business </a:t>
                  </a:r>
                  <a:r>
                    <a:rPr lang="pt-BR" sz="9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Intelligence</a:t>
                  </a: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e muitos outros recursos, além de toda a infraestrutura necessária para executar ou aperfeiçoar aplicações Web ou móveis.</a:t>
                  </a:r>
                </a:p>
                <a:p>
                  <a:pPr algn="just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9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 equipe de desenvolvimento só precisa se preocupar com a programação da aplicação, uma vez que a administração, manutenção e atualização da infraestrutura são deixadas para o provedor.</a:t>
                  </a:r>
                </a:p>
                <a:p>
                  <a:endPara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412520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Principios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de 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funcionamento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2" y="3457451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707586" y="3561581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45511" y="3519785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pic>
        <p:nvPicPr>
          <p:cNvPr id="5" name="Picture 4" descr="Personagem | Monkey D. Luffy">
            <a:extLst>
              <a:ext uri="{FF2B5EF4-FFF2-40B4-BE49-F238E27FC236}">
                <a16:creationId xmlns:a16="http://schemas.microsoft.com/office/drawing/2014/main" id="{0E93CAE0-4B35-66E5-BAD7-094EF9895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3585" y="294186"/>
            <a:ext cx="375146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640F227F-F87A-FCDC-7A12-FF6B26E86360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5924F9C2-2903-B06F-363C-8D8742AE734B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832FE2D5-BAD2-8116-D27D-682693C20E0A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6" name="Home     TV Shows     Movies     Recently Added     My List">
            <a:extLst>
              <a:ext uri="{FF2B5EF4-FFF2-40B4-BE49-F238E27FC236}">
                <a16:creationId xmlns:a16="http://schemas.microsoft.com/office/drawing/2014/main" id="{20AB44B5-2211-BE9A-B95C-DB7692828A0B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4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37" name="Home     TV Shows     Movies     Recently Added     My List">
            <a:extLst>
              <a:ext uri="{FF2B5EF4-FFF2-40B4-BE49-F238E27FC236}">
                <a16:creationId xmlns:a16="http://schemas.microsoft.com/office/drawing/2014/main" id="{C108BB78-FB46-2331-CBEB-20088C10015D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24742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8" grpId="0" animBg="1"/>
      <p:bldP spid="19" grpId="0" animBg="1"/>
      <p:bldP spid="20" grpId="0" animBg="1"/>
      <p:bldP spid="36" grpId="0" animBg="1"/>
      <p:bldP spid="3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hat Is Infrastructure as a Services (IaaS)? Explained">
            <a:extLst>
              <a:ext uri="{FF2B5EF4-FFF2-40B4-BE49-F238E27FC236}">
                <a16:creationId xmlns:a16="http://schemas.microsoft.com/office/drawing/2014/main" id="{A85EAAC8-21DE-6B5E-2631-36AC14749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30" y="1122374"/>
            <a:ext cx="12114939" cy="533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68784" y="-2308603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79551" y="1923982"/>
            <a:ext cx="7744404" cy="3561425"/>
            <a:chOff x="455326" y="2050742"/>
            <a:chExt cx="7744404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55326" y="2050742"/>
              <a:ext cx="7744404" cy="3561425"/>
              <a:chOff x="455326" y="2050742"/>
              <a:chExt cx="7744404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55326" y="2050742"/>
                <a:ext cx="7744404" cy="3053034"/>
                <a:chOff x="375427" y="2379216"/>
                <a:chExt cx="7744404" cy="3053034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IaaS (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Infraestrutura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como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Servi</a:t>
                  </a:r>
                  <a:r>
                    <a:rPr lang="pt-BR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ço</a:t>
                  </a:r>
                  <a:r>
                    <a:rPr lang="pt-BR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)</a:t>
                  </a:r>
                  <a:endParaRPr lang="en-US" sz="3600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75427" y="4231921"/>
                  <a:ext cx="5430569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 modelo IaaS é o modelo de serviço com maior nível de flexibilidade e controle sobre os recursos de tecnologia. Ele proporciona às organizações a capacidade de aproveitar recursos brutos do servidor enquanto o restante do gerenciamento da plataforma e do software é de responsabilidade da empresa. Isso permite capacidade extra sem a preocupação com requisitos de hardware</a:t>
                  </a:r>
                  <a:endParaRPr lang="en-US" sz="105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455192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Principios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de 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funcionamento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pic>
        <p:nvPicPr>
          <p:cNvPr id="5" name="Picture 4" descr="Personagem | Monkey D. Luffy">
            <a:extLst>
              <a:ext uri="{FF2B5EF4-FFF2-40B4-BE49-F238E27FC236}">
                <a16:creationId xmlns:a16="http://schemas.microsoft.com/office/drawing/2014/main" id="{580568DA-E541-A34C-F1CE-AE6DB83B1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3585" y="294186"/>
            <a:ext cx="375146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F308F977-6BA0-ADCF-08FB-3E7BBD99E02F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FC85B5D2-F41E-434D-E103-35F0041E93BD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E4DA49A7-BDF8-72FB-AAB1-D09C8D0E1D0E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6" name="Home     TV Shows     Movies     Recently Added     My List">
            <a:extLst>
              <a:ext uri="{FF2B5EF4-FFF2-40B4-BE49-F238E27FC236}">
                <a16:creationId xmlns:a16="http://schemas.microsoft.com/office/drawing/2014/main" id="{509B7655-0D45-F2C7-43F3-90E6739D7A12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4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37" name="Home     TV Shows     Movies     Recently Added     My List">
            <a:extLst>
              <a:ext uri="{FF2B5EF4-FFF2-40B4-BE49-F238E27FC236}">
                <a16:creationId xmlns:a16="http://schemas.microsoft.com/office/drawing/2014/main" id="{FD741908-1E39-6C88-BC8A-3237EEC5238C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040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8" grpId="0" animBg="1"/>
      <p:bldP spid="19" grpId="0" animBg="1"/>
      <p:bldP spid="20" grpId="0" animBg="1"/>
      <p:bldP spid="36" grpId="0" animBg="1"/>
      <p:bldP spid="3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5017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Linguagem</a:t>
            </a:r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de </a:t>
            </a:r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Programação</a:t>
            </a:r>
            <a:endParaRPr lang="en-IN" sz="2800" b="1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6" y="2971493"/>
            <a:ext cx="3292423" cy="79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Linguagem formal usada para escrever instruções que um computador pode interpretar e executar</a:t>
            </a:r>
            <a:r>
              <a:rPr lang="pt-BR" sz="6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IN" sz="7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64297" y="3896212"/>
            <a:ext cx="4673851" cy="283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JAVA, C++, .NET,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JavaScript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PHP, Python, Ruby,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Rust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Swift,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Kotlin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Go</a:t>
            </a:r>
            <a:endParaRPr lang="en-IN" sz="1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531271" cy="497149"/>
            <a:chOff x="954101" y="1677362"/>
            <a:chExt cx="3531271" cy="497149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1385513" y="1770804"/>
              <a:ext cx="3099859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Tecnologias</a:t>
              </a:r>
              <a:r>
                <a:rPr lang="en-US" b="1" dirty="0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 no mercado</a:t>
              </a:r>
              <a:endParaRPr lang="en-US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621252" y="6329935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2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106D01B8-ECC6-74FE-5DB7-9EDD0650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7" y="294187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DAB35838-63C1-1C89-57A5-E159A8C6B1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84" y="4380538"/>
            <a:ext cx="2857500" cy="1600200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94F55BC0-8E98-9E3F-DFFB-7B978DDAD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96" y="4522959"/>
            <a:ext cx="2857500" cy="1600200"/>
          </a:xfrm>
          <a:prstGeom prst="rect">
            <a:avLst/>
          </a:prstGeom>
        </p:spPr>
      </p:pic>
      <p:pic>
        <p:nvPicPr>
          <p:cNvPr id="2050" name="Picture 2" descr="JavaScript – Wikipédia, a enciclopédia livre">
            <a:extLst>
              <a:ext uri="{FF2B5EF4-FFF2-40B4-BE49-F238E27FC236}">
                <a16:creationId xmlns:a16="http://schemas.microsoft.com/office/drawing/2014/main" id="{868EF78F-DC74-1B62-1854-8CECF5CE0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240" y="4538687"/>
            <a:ext cx="1523155" cy="152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 descr="Caixa de jogo de vídeo game&#10;&#10;Descrição gerada automaticamente com confiança média">
            <a:extLst>
              <a:ext uri="{FF2B5EF4-FFF2-40B4-BE49-F238E27FC236}">
                <a16:creationId xmlns:a16="http://schemas.microsoft.com/office/drawing/2014/main" id="{A3CE142C-D851-6DA3-E2EB-8F362425B1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7" y="4314218"/>
            <a:ext cx="2228850" cy="2047875"/>
          </a:xfrm>
          <a:prstGeom prst="rect">
            <a:avLst/>
          </a:prstGeom>
        </p:spPr>
      </p:pic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439744FB-CC07-73F2-D8D3-6C888F2646F2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4819DA73-616B-1669-FDAC-EC6D613EDFA2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DADD320E-DC9E-1883-B3C3-62A9C2441F7B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14CF39A6-1678-A7EA-A6D5-0CAFE8C476EC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345A0C72-1B6B-2F84-76F5-DDF1331556FF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7811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5017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Linguagem</a:t>
            </a:r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de </a:t>
            </a:r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Programação</a:t>
            </a:r>
            <a:endParaRPr lang="en-IN" sz="2800" b="1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6" y="2971493"/>
            <a:ext cx="3292423" cy="79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Linguagem formal usada para escrever instruções que um computador pode interpretar e executar</a:t>
            </a:r>
            <a:r>
              <a:rPr lang="pt-BR" sz="6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IN" sz="7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64297" y="3896212"/>
            <a:ext cx="4673851" cy="283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JAVA, C++, .NET,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JavaScript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PHP, Python, Ruby,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Rust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Swift, 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Kotlin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Go</a:t>
            </a:r>
            <a:endParaRPr lang="en-IN" sz="1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531271" cy="497149"/>
            <a:chOff x="954101" y="1677362"/>
            <a:chExt cx="3531271" cy="497149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1385513" y="1770804"/>
              <a:ext cx="3099859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Tecnologias</a:t>
              </a:r>
              <a:r>
                <a:rPr lang="en-US" b="1" dirty="0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 no mercado</a:t>
              </a:r>
              <a:endParaRPr lang="en-US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621252" y="6329935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2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106D01B8-ECC6-74FE-5DB7-9EDD0650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7" y="294187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DAB35838-63C1-1C89-57A5-E159A8C6B1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84" y="4380538"/>
            <a:ext cx="2857500" cy="1600200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94F55BC0-8E98-9E3F-DFFB-7B978DDAD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96" y="4522959"/>
            <a:ext cx="2857500" cy="1600200"/>
          </a:xfrm>
          <a:prstGeom prst="rect">
            <a:avLst/>
          </a:prstGeom>
        </p:spPr>
      </p:pic>
      <p:pic>
        <p:nvPicPr>
          <p:cNvPr id="2050" name="Picture 2" descr="JavaScript – Wikipédia, a enciclopédia livre">
            <a:extLst>
              <a:ext uri="{FF2B5EF4-FFF2-40B4-BE49-F238E27FC236}">
                <a16:creationId xmlns:a16="http://schemas.microsoft.com/office/drawing/2014/main" id="{868EF78F-DC74-1B62-1854-8CECF5CE0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240" y="4538687"/>
            <a:ext cx="1523155" cy="152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04B6B704-54F6-9609-FC05-1DDE612966AC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2" name="Home     TV Shows     Movies     Recently Added     My List">
            <a:extLst>
              <a:ext uri="{FF2B5EF4-FFF2-40B4-BE49-F238E27FC236}">
                <a16:creationId xmlns:a16="http://schemas.microsoft.com/office/drawing/2014/main" id="{C7AB49F2-EC00-7E45-F7C1-0E1F2E9D49A5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84671C9C-77B6-FD99-301F-70A19B23E275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4" name="Home     TV Shows     Movies     Recently Added     My List">
            <a:extLst>
              <a:ext uri="{FF2B5EF4-FFF2-40B4-BE49-F238E27FC236}">
                <a16:creationId xmlns:a16="http://schemas.microsoft.com/office/drawing/2014/main" id="{272D3FE5-050A-2DCA-1D8F-6F6D24409BB7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403A81E5-5168-A8BF-8CC7-D569C1CF7380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95940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782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IDE</a:t>
            </a: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6" y="2971493"/>
            <a:ext cx="3903829" cy="2064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 é uma interface gráfica de software utilizada para desenvolver aplicações. Elimina a necessidade de programadores utilizarem uma linguagem de baixo nível e centraliza acesso a outros recursos.</a:t>
            </a:r>
            <a:b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Atualmente, existem três funcionalidades principais para o IDE. São elas: Editor de código-fonte, Compilador e o Depurador</a:t>
            </a:r>
          </a:p>
          <a:p>
            <a:pPr>
              <a:lnSpc>
                <a:spcPct val="130000"/>
              </a:lnSpc>
            </a:pPr>
            <a:endParaRPr lang="pt-BR" sz="10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endParaRPr lang="en-IN" sz="5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00259" cy="406668"/>
            <a:chOff x="954101" y="1677362"/>
            <a:chExt cx="300259" cy="406668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422342" y="6329935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sp>
        <p:nvSpPr>
          <p:cNvPr id="3" name="TextBox 3">
            <a:extLst>
              <a:ext uri="{FF2B5EF4-FFF2-40B4-BE49-F238E27FC236}">
                <a16:creationId xmlns:a16="http://schemas.microsoft.com/office/drawing/2014/main" id="{1C4CC4DA-5968-67DF-CBBE-269D6D445ECD}"/>
              </a:ext>
            </a:extLst>
          </p:cNvPr>
          <p:cNvSpPr txBox="1"/>
          <p:nvPr/>
        </p:nvSpPr>
        <p:spPr>
          <a:xfrm>
            <a:off x="1385513" y="1770804"/>
            <a:ext cx="3099859" cy="40370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Tecnologias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no mercado</a:t>
            </a:r>
            <a:endParaRPr lang="en-US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pic>
        <p:nvPicPr>
          <p:cNvPr id="5" name="Picture 4" descr="Personagem | Monkey D. Luffy">
            <a:extLst>
              <a:ext uri="{FF2B5EF4-FFF2-40B4-BE49-F238E27FC236}">
                <a16:creationId xmlns:a16="http://schemas.microsoft.com/office/drawing/2014/main" id="{5879A211-B920-33A3-1501-5D35FC0AA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3585" y="294186"/>
            <a:ext cx="375146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A54E08B-1E3E-BE76-411C-E2CF3032412B}"/>
              </a:ext>
            </a:extLst>
          </p:cNvPr>
          <p:cNvSpPr txBox="1"/>
          <p:nvPr/>
        </p:nvSpPr>
        <p:spPr>
          <a:xfrm>
            <a:off x="841426" y="4744329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Por que o IDE é </a:t>
            </a:r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Importante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?</a:t>
            </a:r>
            <a:endParaRPr lang="pt-BR" b="1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0AD0E60-6EC4-3FE3-B87F-1C473AFBF932}"/>
              </a:ext>
            </a:extLst>
          </p:cNvPr>
          <p:cNvSpPr txBox="1"/>
          <p:nvPr/>
        </p:nvSpPr>
        <p:spPr>
          <a:xfrm>
            <a:off x="798513" y="5145140"/>
            <a:ext cx="4078287" cy="16712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 IDE garante que o projeto de desenvolvimento ganhe mais produtividade e precisão;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Há uma curva de aprendizado menor. O desenvolvedor que se especializa em um IDE pode utilizá-lo para vários softwares;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 tempo gasto para iniciar o projeto de uma empresa é muito menor.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D30956B-829C-8E81-E1CF-2742C304B9C5}"/>
              </a:ext>
            </a:extLst>
          </p:cNvPr>
          <p:cNvSpPr txBox="1"/>
          <p:nvPr/>
        </p:nvSpPr>
        <p:spPr>
          <a:xfrm>
            <a:off x="5651334" y="1742056"/>
            <a:ext cx="6096000" cy="37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Para que o IDE é usado?</a:t>
            </a:r>
            <a:endParaRPr lang="pt-BR" sz="1600" dirty="0">
              <a:solidFill>
                <a:schemeClr val="bg1"/>
              </a:solidFill>
              <a:effectLst/>
              <a:latin typeface="Helvetica" panose="020B0604020202020204" pitchFamily="34" charset="0"/>
              <a:ea typeface="Calibri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B5D5B7A-FC08-C713-25FC-48A6B91600B8}"/>
              </a:ext>
            </a:extLst>
          </p:cNvPr>
          <p:cNvSpPr txBox="1"/>
          <p:nvPr/>
        </p:nvSpPr>
        <p:spPr>
          <a:xfrm>
            <a:off x="5655267" y="2113671"/>
            <a:ext cx="6096000" cy="1568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IDEs</a:t>
            </a:r>
            <a:r>
              <a:rPr lang="pt-BR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ajudam os desenvolvedores a programar novas aplicações de forma rápida, já que os vários utilitários não precisam ser ajustados e integrados manualmente durante a configuração.</a:t>
            </a:r>
            <a:endParaRPr lang="pt-BR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Outras funcionalidades comuns aos </a:t>
            </a:r>
            <a:r>
              <a:rPr lang="pt-BR" sz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IDEs</a:t>
            </a:r>
            <a:r>
              <a:rPr lang="pt-BR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têm o objetivo de ajudar os desenvolvedores a organizar seu fluxo de trabalho e resolver problemas. Os </a:t>
            </a:r>
            <a:r>
              <a:rPr lang="pt-BR" sz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IDEs</a:t>
            </a:r>
            <a:r>
              <a:rPr lang="pt-BR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analisam o código no momento em que está sendo escrito. Assim, bugs causados por erro humano são identificados em tempo real.</a:t>
            </a:r>
            <a:endParaRPr lang="pt-BR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F5DB063-6499-E713-6BD4-D92FED410F42}"/>
              </a:ext>
            </a:extLst>
          </p:cNvPr>
          <p:cNvSpPr txBox="1"/>
          <p:nvPr/>
        </p:nvSpPr>
        <p:spPr>
          <a:xfrm>
            <a:off x="5651334" y="3727694"/>
            <a:ext cx="6096000" cy="37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Exemplos de IDE:</a:t>
            </a:r>
            <a:endParaRPr lang="pt-BR" sz="1600" dirty="0">
              <a:solidFill>
                <a:schemeClr val="bg1"/>
              </a:solidFill>
              <a:effectLst/>
              <a:latin typeface="Helvetica" panose="020B0604020202020204" pitchFamily="34" charset="0"/>
              <a:ea typeface="Calibri" panose="020F0502020204030204" pitchFamily="34" charset="0"/>
              <a:cs typeface="Helvetica" panose="020B0604020202020204" pitchFamily="34" charset="0"/>
            </a:endParaRPr>
          </a:p>
        </p:txBody>
      </p:sp>
      <p:pic>
        <p:nvPicPr>
          <p:cNvPr id="17" name="Imagem 16" descr="Placa branca com letras pretas&#10;&#10;Descrição gerada automaticamente com confiança baixa">
            <a:extLst>
              <a:ext uri="{FF2B5EF4-FFF2-40B4-BE49-F238E27FC236}">
                <a16:creationId xmlns:a16="http://schemas.microsoft.com/office/drawing/2014/main" id="{22B1A481-CA79-5EC9-B6DB-A3B83DCD4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622" y="4053600"/>
            <a:ext cx="2143125" cy="2143125"/>
          </a:xfrm>
          <a:prstGeom prst="rect">
            <a:avLst/>
          </a:prstGeom>
        </p:spPr>
      </p:pic>
      <p:pic>
        <p:nvPicPr>
          <p:cNvPr id="19" name="Imagem 18" descr="Uma imagem contendo bicicleta, par, azul&#10;&#10;Descrição gerada automaticamente">
            <a:extLst>
              <a:ext uri="{FF2B5EF4-FFF2-40B4-BE49-F238E27FC236}">
                <a16:creationId xmlns:a16="http://schemas.microsoft.com/office/drawing/2014/main" id="{A5A8063F-E760-C060-0B53-49F50DFCC0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243" y="4128464"/>
            <a:ext cx="1977320" cy="1977320"/>
          </a:xfrm>
          <a:prstGeom prst="rect">
            <a:avLst/>
          </a:prstGeom>
        </p:spPr>
      </p:pic>
      <p:pic>
        <p:nvPicPr>
          <p:cNvPr id="21" name="Imagem 20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7CE48DAD-B19F-5413-215C-4AA0CE3B22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553" y="4345040"/>
            <a:ext cx="2857500" cy="1600200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205D98CB-30A2-0704-5AD8-94A4A83403A7}"/>
              </a:ext>
            </a:extLst>
          </p:cNvPr>
          <p:cNvSpPr txBox="1"/>
          <p:nvPr/>
        </p:nvSpPr>
        <p:spPr>
          <a:xfrm>
            <a:off x="5934923" y="5874287"/>
            <a:ext cx="1602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40404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VScode</a:t>
            </a:r>
            <a:endParaRPr lang="pt-BR" sz="1600" dirty="0">
              <a:solidFill>
                <a:srgbClr val="40404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13DE2E97-6F7F-9FE0-C26E-89A095143C74}"/>
              </a:ext>
            </a:extLst>
          </p:cNvPr>
          <p:cNvSpPr txBox="1"/>
          <p:nvPr/>
        </p:nvSpPr>
        <p:spPr>
          <a:xfrm>
            <a:off x="8168544" y="5958388"/>
            <a:ext cx="6097464" cy="336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600" dirty="0" err="1">
                <a:solidFill>
                  <a:srgbClr val="40404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XCode</a:t>
            </a:r>
            <a:endParaRPr lang="pt-BR" sz="1600" dirty="0">
              <a:solidFill>
                <a:srgbClr val="404040"/>
              </a:solidFill>
              <a:effectLst/>
              <a:latin typeface="Helvetica" panose="020B0604020202020204" pitchFamily="34" charset="0"/>
              <a:ea typeface="Calibri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83D2A331-D6F2-F033-10EF-D77D01FFA231}"/>
              </a:ext>
            </a:extLst>
          </p:cNvPr>
          <p:cNvSpPr txBox="1"/>
          <p:nvPr/>
        </p:nvSpPr>
        <p:spPr>
          <a:xfrm>
            <a:off x="10056202" y="5933330"/>
            <a:ext cx="7134956" cy="3424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600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Nuvem AWS9</a:t>
            </a:r>
            <a:endParaRPr lang="pt-BR" sz="1400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5" name="Home     TV Shows     Movies     Recently Added     My List">
            <a:extLst>
              <a:ext uri="{FF2B5EF4-FFF2-40B4-BE49-F238E27FC236}">
                <a16:creationId xmlns:a16="http://schemas.microsoft.com/office/drawing/2014/main" id="{739B934B-0BA1-0A94-950C-26D82521AA6D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49" name="Home     TV Shows     Movies     Recently Added     My List">
            <a:extLst>
              <a:ext uri="{FF2B5EF4-FFF2-40B4-BE49-F238E27FC236}">
                <a16:creationId xmlns:a16="http://schemas.microsoft.com/office/drawing/2014/main" id="{9EAAE5B7-1418-782D-09BE-F30161F9B08B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50" name="Home     TV Shows     Movies     Recently Added     My List">
            <a:extLst>
              <a:ext uri="{FF2B5EF4-FFF2-40B4-BE49-F238E27FC236}">
                <a16:creationId xmlns:a16="http://schemas.microsoft.com/office/drawing/2014/main" id="{D46D9F85-146E-6EAD-51E8-358F9F5B2FDE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51" name="Home     TV Shows     Movies     Recently Added     My List">
            <a:extLst>
              <a:ext uri="{FF2B5EF4-FFF2-40B4-BE49-F238E27FC236}">
                <a16:creationId xmlns:a16="http://schemas.microsoft.com/office/drawing/2014/main" id="{9FA063DC-9399-96AD-43E5-8ABA23688315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52" name="Home     TV Shows     Movies     Recently Added     My List">
            <a:extLst>
              <a:ext uri="{FF2B5EF4-FFF2-40B4-BE49-F238E27FC236}">
                <a16:creationId xmlns:a16="http://schemas.microsoft.com/office/drawing/2014/main" id="{77439ED9-05BE-CC82-5775-B9F8B1B5D542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2079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1" grpId="0"/>
      <p:bldP spid="44" grpId="0"/>
      <p:bldP spid="45" grpId="0" animBg="1"/>
      <p:bldP spid="49" grpId="0" animBg="1"/>
      <p:bldP spid="50" grpId="0" animBg="1"/>
      <p:bldP spid="51" grpId="0" animBg="1"/>
      <p:bldP spid="5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224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Plataformas</a:t>
            </a:r>
            <a:endParaRPr lang="en-IN" sz="2800" b="1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6" y="2971493"/>
            <a:ext cx="3903829" cy="79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São sistemas ou infraestruturas digitais que permitem a conexão e a interação entre usuários, serviços e/ou produtos em um ambiente online.</a:t>
            </a:r>
            <a:endParaRPr lang="en-IN" sz="5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41426" y="3835233"/>
            <a:ext cx="4673851" cy="124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Exemplos em Ranking de Implementação: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AWS (</a:t>
            </a:r>
            <a:r>
              <a:rPr lang="pt-BR" sz="105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</a:t>
            </a: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Web Services)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Google Cloud Platform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05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Microsoft Azure</a:t>
            </a: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IN" sz="1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00259" cy="406668"/>
            <a:chOff x="954101" y="1677362"/>
            <a:chExt cx="300259" cy="406668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227078" y="6161101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2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106D01B8-ECC6-74FE-5DB7-9EDD0650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7" y="294187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1C4CC4DA-5968-67DF-CBBE-269D6D445ECD}"/>
              </a:ext>
            </a:extLst>
          </p:cNvPr>
          <p:cNvSpPr txBox="1"/>
          <p:nvPr/>
        </p:nvSpPr>
        <p:spPr>
          <a:xfrm>
            <a:off x="1385513" y="1770804"/>
            <a:ext cx="3099859" cy="40370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Tecnologias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no mercado </a:t>
            </a:r>
          </a:p>
        </p:txBody>
      </p:sp>
      <p:pic>
        <p:nvPicPr>
          <p:cNvPr id="4" name="Imagem 3" descr="Desenho de um círculo">
            <a:extLst>
              <a:ext uri="{FF2B5EF4-FFF2-40B4-BE49-F238E27FC236}">
                <a16:creationId xmlns:a16="http://schemas.microsoft.com/office/drawing/2014/main" id="{F4160304-FBB8-D168-A1EF-D30B241D24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007" y="231722"/>
            <a:ext cx="2857500" cy="1600200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F8802323-1B5C-ED0C-9834-94E737E191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28" y="2084030"/>
            <a:ext cx="4223446" cy="236513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49090543-8DFC-4626-B458-8850AA8F49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382" y="3996892"/>
            <a:ext cx="4378613" cy="2302303"/>
          </a:xfrm>
          <a:prstGeom prst="rect">
            <a:avLst/>
          </a:prstGeom>
        </p:spPr>
      </p:pic>
      <p:sp>
        <p:nvSpPr>
          <p:cNvPr id="9" name="Home     TV Shows     Movies     Recently Added     My List">
            <a:extLst>
              <a:ext uri="{FF2B5EF4-FFF2-40B4-BE49-F238E27FC236}">
                <a16:creationId xmlns:a16="http://schemas.microsoft.com/office/drawing/2014/main" id="{B1679148-92ED-9A0D-095C-109042902E19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0" name="Home     TV Shows     Movies     Recently Added     My List">
            <a:extLst>
              <a:ext uri="{FF2B5EF4-FFF2-40B4-BE49-F238E27FC236}">
                <a16:creationId xmlns:a16="http://schemas.microsoft.com/office/drawing/2014/main" id="{66C8D566-7B8B-A23F-CDFD-D70F404C6390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EB6EA924-6105-40F7-8980-2269A477B6A6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2" name="Home     TV Shows     Movies     Recently Added     My List">
            <a:extLst>
              <a:ext uri="{FF2B5EF4-FFF2-40B4-BE49-F238E27FC236}">
                <a16:creationId xmlns:a16="http://schemas.microsoft.com/office/drawing/2014/main" id="{B3E9F52C-0A1B-1ED2-5416-87B1A6CD3F16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62AB8277-C934-4E96-DB7A-D2CC0DF6C039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5073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39212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Bibliotecas</a:t>
            </a:r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de </a:t>
            </a:r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Nuvem</a:t>
            </a:r>
            <a:endParaRPr lang="en-IN" sz="2800" b="1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7" y="2971493"/>
            <a:ext cx="3783328" cy="3192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Uma biblioteca de cloud é uma coleção de recursos de informação armazenados em servidores remotos acessíveis pela Internet. Essas bibliotecas oferecem acesso a uma vasta gama de recursos de informação sem a necessidade de ocupar espaço físico em dispositivos locais e permitem o acesso simultâneo por múltiplos usuários, facilitando a colaboração e o compartilhamento de informações. Existem diversas plataformas disponíveis no mercado, com diferentes recursos e níveis de armazenamento, utilizadas em contextos acadêmicos, corporativos e pessoais.</a:t>
            </a:r>
            <a:endParaRPr lang="en-IN" sz="1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00259" cy="406668"/>
            <a:chOff x="954101" y="1677362"/>
            <a:chExt cx="300259" cy="406668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514103" y="6345033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sp>
        <p:nvSpPr>
          <p:cNvPr id="3" name="TextBox 3">
            <a:extLst>
              <a:ext uri="{FF2B5EF4-FFF2-40B4-BE49-F238E27FC236}">
                <a16:creationId xmlns:a16="http://schemas.microsoft.com/office/drawing/2014/main" id="{1C4CC4DA-5968-67DF-CBBE-269D6D445ECD}"/>
              </a:ext>
            </a:extLst>
          </p:cNvPr>
          <p:cNvSpPr txBox="1"/>
          <p:nvPr/>
        </p:nvSpPr>
        <p:spPr>
          <a:xfrm>
            <a:off x="1385513" y="1770804"/>
            <a:ext cx="3099859" cy="40370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Tecnologias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no mercado </a:t>
            </a:r>
          </a:p>
        </p:txBody>
      </p:sp>
      <p:pic>
        <p:nvPicPr>
          <p:cNvPr id="4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16BAAE09-7134-229B-146D-7B731881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3F96BDD-EB95-078D-8895-C48591740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464" y="250284"/>
            <a:ext cx="3998639" cy="2102510"/>
          </a:xfrm>
          <a:prstGeom prst="rect">
            <a:avLst/>
          </a:prstGeom>
        </p:spPr>
      </p:pic>
      <p:pic>
        <p:nvPicPr>
          <p:cNvPr id="10" name="Imagem 9" descr="Desenho com traços pretos em fundo branco&#10;&#10;Descrição gerada automaticamente com confiança baixa">
            <a:extLst>
              <a:ext uri="{FF2B5EF4-FFF2-40B4-BE49-F238E27FC236}">
                <a16:creationId xmlns:a16="http://schemas.microsoft.com/office/drawing/2014/main" id="{9C2EE763-6821-240E-5494-099B2C6D06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747" y="2308832"/>
            <a:ext cx="2466975" cy="1847850"/>
          </a:xfrm>
          <a:prstGeom prst="rect">
            <a:avLst/>
          </a:prstGeom>
        </p:spPr>
      </p:pic>
      <p:pic>
        <p:nvPicPr>
          <p:cNvPr id="12" name="Imagem 11" descr="Logotipo&#10;&#10;Descrição gerada automaticamente">
            <a:extLst>
              <a:ext uri="{FF2B5EF4-FFF2-40B4-BE49-F238E27FC236}">
                <a16:creationId xmlns:a16="http://schemas.microsoft.com/office/drawing/2014/main" id="{17E68067-8142-073C-4290-D13068FEA4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984" y="4474504"/>
            <a:ext cx="2476500" cy="1847850"/>
          </a:xfrm>
          <a:prstGeom prst="rect">
            <a:avLst/>
          </a:prstGeom>
        </p:spPr>
      </p:pic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398306A2-8091-4AC4-CCB8-71C167B417ED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4" name="Home     TV Shows     Movies     Recently Added     My List">
            <a:extLst>
              <a:ext uri="{FF2B5EF4-FFF2-40B4-BE49-F238E27FC236}">
                <a16:creationId xmlns:a16="http://schemas.microsoft.com/office/drawing/2014/main" id="{9DDA78BE-89E4-2712-B70C-B71875076C63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48218B8C-013A-B8A4-D3D7-58C1B78D7D19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3AAB3738-D57B-FBDF-6D50-355B76A29292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2A6D6A89-32AB-7F13-ECE6-3EA17B390DF1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4222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2101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Framework</a:t>
            </a: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7" y="2971493"/>
            <a:ext cx="3783328" cy="1962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900" b="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 framework é um dos melhores recursos para o programador que deseja aumentar sua produtividade</a:t>
            </a:r>
            <a:r>
              <a:rPr lang="pt-BR" sz="9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pt-BR" sz="9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pois por meio dele é possível adicionar trechos de códigos genéricos que complementam a estrutura construída pelo dev.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9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Um framework é uma estrutura-base que contém um conjunto de funções e componentes pré-definidos, funções e componentes estes que se relacionam para disponibilizar funcionalidades específicas ao desenvolvimento de software. Estas funções e componentes genéricos pré-prontos agilizam o processo, poupam tempo e evitam retrabalho para o desenvolvedor.</a:t>
            </a:r>
          </a:p>
          <a:p>
            <a:pPr>
              <a:lnSpc>
                <a:spcPct val="130000"/>
              </a:lnSpc>
            </a:pPr>
            <a:endParaRPr lang="en-IN" sz="1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00259" cy="406668"/>
            <a:chOff x="954101" y="1677362"/>
            <a:chExt cx="300259" cy="406668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514103" y="6345033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sp>
        <p:nvSpPr>
          <p:cNvPr id="3" name="TextBox 3">
            <a:extLst>
              <a:ext uri="{FF2B5EF4-FFF2-40B4-BE49-F238E27FC236}">
                <a16:creationId xmlns:a16="http://schemas.microsoft.com/office/drawing/2014/main" id="{1C4CC4DA-5968-67DF-CBBE-269D6D445ECD}"/>
              </a:ext>
            </a:extLst>
          </p:cNvPr>
          <p:cNvSpPr txBox="1"/>
          <p:nvPr/>
        </p:nvSpPr>
        <p:spPr>
          <a:xfrm>
            <a:off x="1385513" y="1770804"/>
            <a:ext cx="3099859" cy="40370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Tecnologias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no mercado </a:t>
            </a:r>
          </a:p>
        </p:txBody>
      </p:sp>
      <p:pic>
        <p:nvPicPr>
          <p:cNvPr id="4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16BAAE09-7134-229B-146D-7B731881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398306A2-8091-4AC4-CCB8-71C167B417ED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4" name="Home     TV Shows     Movies     Recently Added     My List">
            <a:extLst>
              <a:ext uri="{FF2B5EF4-FFF2-40B4-BE49-F238E27FC236}">
                <a16:creationId xmlns:a16="http://schemas.microsoft.com/office/drawing/2014/main" id="{9DDA78BE-89E4-2712-B70C-B71875076C63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48218B8C-013A-B8A4-D3D7-58C1B78D7D19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3AAB3738-D57B-FBDF-6D50-355B76A29292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2A6D6A89-32AB-7F13-ECE6-3EA17B390DF1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539562B-84E9-7DDD-0AFD-FA99023F10D8}"/>
              </a:ext>
            </a:extLst>
          </p:cNvPr>
          <p:cNvSpPr txBox="1"/>
          <p:nvPr/>
        </p:nvSpPr>
        <p:spPr>
          <a:xfrm>
            <a:off x="798513" y="4728694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Para que serve </a:t>
            </a:r>
            <a:r>
              <a:rPr lang="en-US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?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63BCFAA-E609-92B5-68CA-71ED750E8BBA}"/>
              </a:ext>
            </a:extLst>
          </p:cNvPr>
          <p:cNvSpPr txBox="1"/>
          <p:nvPr/>
        </p:nvSpPr>
        <p:spPr>
          <a:xfrm>
            <a:off x="806445" y="5048260"/>
            <a:ext cx="6097464" cy="1766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2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Framework é um termo inglês que, em sua tradução direta, significa estrutura. De maneira geral, essa estrutura é feita para resolver um problema específico. Ele funciona como uma peça de quebra cabeça capaz de se encaixar nos mais diversos lugares e conectar todos as linhas de código de uma maneira quase perfeita.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2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Essa ferramenta é ideal para quem deseja construir seu próprio negócio, pois além de diminuir o tempo gasto desenvolvendo um código totalmente do zero, ainda possibilita que essa pessoa tenha mais segurança na utilização de </a:t>
            </a:r>
            <a:r>
              <a:rPr lang="pt-BR" sz="1200" kern="10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templates</a:t>
            </a:r>
            <a:r>
              <a:rPr lang="pt-BR" sz="12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já testados.</a:t>
            </a:r>
          </a:p>
        </p:txBody>
      </p:sp>
      <p:pic>
        <p:nvPicPr>
          <p:cNvPr id="11" name="Imagem 10" descr="Uma imagem contendo Ícone&#10;&#10;Descrição gerada automaticamente">
            <a:extLst>
              <a:ext uri="{FF2B5EF4-FFF2-40B4-BE49-F238E27FC236}">
                <a16:creationId xmlns:a16="http://schemas.microsoft.com/office/drawing/2014/main" id="{9C826A8F-836D-543D-D139-3714156206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132" y="994100"/>
            <a:ext cx="3822891" cy="2511791"/>
          </a:xfrm>
          <a:prstGeom prst="rect">
            <a:avLst/>
          </a:prstGeom>
        </p:spPr>
      </p:pic>
      <p:pic>
        <p:nvPicPr>
          <p:cNvPr id="1026" name="Picture 2" descr="Express.js Testing - testRigor AI-Based Automated Testing Tool">
            <a:extLst>
              <a:ext uri="{FF2B5EF4-FFF2-40B4-BE49-F238E27FC236}">
                <a16:creationId xmlns:a16="http://schemas.microsoft.com/office/drawing/2014/main" id="{53F90018-9788-559B-6E38-D6EE7C228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448" y="4166719"/>
            <a:ext cx="4048125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00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yt1s.com - Netflix New Logo Animation 2019.mp3">
            <a:hlinkClick r:id="" action="ppaction://media"/>
            <a:extLst>
              <a:ext uri="{FF2B5EF4-FFF2-40B4-BE49-F238E27FC236}">
                <a16:creationId xmlns:a16="http://schemas.microsoft.com/office/drawing/2014/main" id="{73ED09FF-78EF-499D-89ED-86FA35AA2E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6.0417" end="1786.889"/>
                  <p14:fade out="1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80607" y="6125678"/>
            <a:ext cx="609600" cy="609600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674891" y="2109458"/>
            <a:ext cx="8799968" cy="2646878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600" dirty="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690202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95122"/>
            <a:ext cx="3203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Bancos</a:t>
            </a:r>
            <a:r>
              <a:rPr lang="en-IN" sz="28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de Dados</a:t>
            </a: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7" y="2971493"/>
            <a:ext cx="3783328" cy="1715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 banco de dados é uma coleção organizada de informações ou dados estruturadas, normalmente armazenadas eletronicamente em um sistema de computador. Um banco de dados é geralmente controlado por um sistema de gerenciamento de banco de dados (DBMS). </a:t>
            </a:r>
          </a:p>
          <a:p>
            <a:pPr>
              <a:lnSpc>
                <a:spcPct val="130000"/>
              </a:lnSpc>
            </a:pPr>
            <a:endParaRPr lang="en-IN" sz="1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300259" cy="406668"/>
            <a:chOff x="954101" y="1677362"/>
            <a:chExt cx="300259" cy="406668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638533" y="6413187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sp>
        <p:nvSpPr>
          <p:cNvPr id="3" name="TextBox 3">
            <a:extLst>
              <a:ext uri="{FF2B5EF4-FFF2-40B4-BE49-F238E27FC236}">
                <a16:creationId xmlns:a16="http://schemas.microsoft.com/office/drawing/2014/main" id="{1C4CC4DA-5968-67DF-CBBE-269D6D445ECD}"/>
              </a:ext>
            </a:extLst>
          </p:cNvPr>
          <p:cNvSpPr txBox="1"/>
          <p:nvPr/>
        </p:nvSpPr>
        <p:spPr>
          <a:xfrm>
            <a:off x="1385513" y="1770804"/>
            <a:ext cx="3099859" cy="40370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Tecnologias</a:t>
            </a:r>
            <a:r>
              <a:rPr lang="en-US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no mercado </a:t>
            </a:r>
          </a:p>
        </p:txBody>
      </p:sp>
      <p:pic>
        <p:nvPicPr>
          <p:cNvPr id="4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16BAAE09-7134-229B-146D-7B731881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398306A2-8091-4AC4-CCB8-71C167B417ED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4" name="Home     TV Shows     Movies     Recently Added     My List">
            <a:extLst>
              <a:ext uri="{FF2B5EF4-FFF2-40B4-BE49-F238E27FC236}">
                <a16:creationId xmlns:a16="http://schemas.microsoft.com/office/drawing/2014/main" id="{9DDA78BE-89E4-2712-B70C-B71875076C63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48218B8C-013A-B8A4-D3D7-58C1B78D7D19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3AAB3738-D57B-FBDF-6D50-355B76A29292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2A6D6A89-32AB-7F13-ECE6-3EA17B390DF1}"/>
              </a:ext>
            </a:extLst>
          </p:cNvPr>
          <p:cNvSpPr txBox="1"/>
          <p:nvPr/>
        </p:nvSpPr>
        <p:spPr>
          <a:xfrm>
            <a:off x="6283232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5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pic>
        <p:nvPicPr>
          <p:cNvPr id="5" name="Imagem 4" descr="Forma&#10;&#10;Descrição gerada automaticamente">
            <a:extLst>
              <a:ext uri="{FF2B5EF4-FFF2-40B4-BE49-F238E27FC236}">
                <a16:creationId xmlns:a16="http://schemas.microsoft.com/office/drawing/2014/main" id="{7B87A48C-5B42-AE9C-517F-00AA056C0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97" y="-11470"/>
            <a:ext cx="2095500" cy="2095500"/>
          </a:xfrm>
          <a:prstGeom prst="rect">
            <a:avLst/>
          </a:prstGeom>
        </p:spPr>
      </p:pic>
      <p:pic>
        <p:nvPicPr>
          <p:cNvPr id="2050" name="Picture 2" descr="Abrantes Araújo Silva Filho - Professor de Ciência da Computação -  Universidade Vila Velha - UVV | LinkedIn">
            <a:extLst>
              <a:ext uri="{FF2B5EF4-FFF2-40B4-BE49-F238E27FC236}">
                <a16:creationId xmlns:a16="http://schemas.microsoft.com/office/drawing/2014/main" id="{8E78AFB4-30B2-B545-0B8B-0ADFD5843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883" y="290568"/>
            <a:ext cx="1267727" cy="1267727"/>
          </a:xfrm>
          <a:prstGeom prst="rect">
            <a:avLst/>
          </a:prstGeom>
          <a:noFill/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492888A-2662-652A-3B27-DBA5B385A7B9}"/>
              </a:ext>
            </a:extLst>
          </p:cNvPr>
          <p:cNvSpPr txBox="1"/>
          <p:nvPr/>
        </p:nvSpPr>
        <p:spPr>
          <a:xfrm>
            <a:off x="798513" y="4640388"/>
            <a:ext cx="60974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Para que serve ?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5BC29BF-A2E9-BD2B-84EB-24E294139107}"/>
              </a:ext>
            </a:extLst>
          </p:cNvPr>
          <p:cNvSpPr txBox="1"/>
          <p:nvPr/>
        </p:nvSpPr>
        <p:spPr>
          <a:xfrm>
            <a:off x="838758" y="5129881"/>
            <a:ext cx="533344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Um banco de dados serve, justamente, para que todas estas informações possam ser registradas e armazenadas de maneira </a:t>
            </a:r>
            <a:r>
              <a:rPr lang="pt-BR" sz="1200" b="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segura</a:t>
            </a:r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,</a:t>
            </a:r>
            <a:r>
              <a:rPr lang="pt-BR" sz="12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pt-BR" sz="1200" b="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organizada</a:t>
            </a:r>
            <a:r>
              <a:rPr lang="pt-BR" sz="12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e</a:t>
            </a:r>
            <a:r>
              <a:rPr lang="pt-BR" sz="12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pt-BR" sz="1200" b="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padronizada</a:t>
            </a:r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</a:rPr>
              <a:t>.</a:t>
            </a:r>
            <a:endParaRPr lang="pt-BR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O gerenciamento de grande volume de informações começou a tornar-se um problema à medida em que a popularidade dos métodos digitais de armazenamento cresceu. A solução para este problema foi a adoção do sistema de </a:t>
            </a:r>
            <a:r>
              <a:rPr lang="pt-BR" sz="1200" b="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banco de dados</a:t>
            </a:r>
            <a:r>
              <a:rPr lang="pt-BR" sz="12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, inclusive porque estas informações poderiam ser manuseadas por diferentes profissionais de uma mesma equipe ao mesmo tempo, aumentando até mesmo a produtividade</a:t>
            </a:r>
            <a:endParaRPr lang="pt-BR" sz="1200" dirty="0">
              <a:solidFill>
                <a:schemeClr val="bg1"/>
              </a:solidFill>
            </a:endParaRPr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923F39AA-3C70-FB73-98B6-8A850822A5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205" y="1413605"/>
            <a:ext cx="2952750" cy="1543050"/>
          </a:xfrm>
          <a:prstGeom prst="rect">
            <a:avLst/>
          </a:prstGeom>
        </p:spPr>
      </p:pic>
      <p:pic>
        <p:nvPicPr>
          <p:cNvPr id="21" name="Imagem 20" descr="Logotipo&#10;&#10;Descrição gerada automaticamente">
            <a:extLst>
              <a:ext uri="{FF2B5EF4-FFF2-40B4-BE49-F238E27FC236}">
                <a16:creationId xmlns:a16="http://schemas.microsoft.com/office/drawing/2014/main" id="{9290A303-341B-BA3C-0D13-763E65D1A2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824" y="2595538"/>
            <a:ext cx="3152977" cy="2098163"/>
          </a:xfrm>
          <a:prstGeom prst="rect">
            <a:avLst/>
          </a:prstGeom>
        </p:spPr>
      </p:pic>
      <p:pic>
        <p:nvPicPr>
          <p:cNvPr id="44" name="Imagem 43" descr="Uma imagem contendo desenho&#10;&#10;Descrição gerada automaticamente">
            <a:extLst>
              <a:ext uri="{FF2B5EF4-FFF2-40B4-BE49-F238E27FC236}">
                <a16:creationId xmlns:a16="http://schemas.microsoft.com/office/drawing/2014/main" id="{8D2C8E2C-3F47-24EC-FF19-8B63C04A2A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788" y="4607987"/>
            <a:ext cx="2838450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8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">
            <a:extLst>
              <a:ext uri="{FF2B5EF4-FFF2-40B4-BE49-F238E27FC236}">
                <a16:creationId xmlns:a16="http://schemas.microsoft.com/office/drawing/2014/main" id="{C3C17FAC-4649-45DF-8F93-97727ACC2E2E}"/>
              </a:ext>
            </a:extLst>
          </p:cNvPr>
          <p:cNvSpPr txBox="1"/>
          <p:nvPr/>
        </p:nvSpPr>
        <p:spPr>
          <a:xfrm>
            <a:off x="1779989" y="611415"/>
            <a:ext cx="7691978" cy="11331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CC0000"/>
                </a:solidFill>
                <a:latin typeface="Helvetica" pitchFamily="34" charset="0"/>
                <a:cs typeface="Helvetica" pitchFamily="34" charset="0"/>
              </a:rPr>
              <a:t>PROFISSOES/SALÁRIOS</a:t>
            </a:r>
          </a:p>
        </p:txBody>
      </p:sp>
      <p:sp>
        <p:nvSpPr>
          <p:cNvPr id="40" name="TextBox 47">
            <a:extLst>
              <a:ext uri="{FF2B5EF4-FFF2-40B4-BE49-F238E27FC236}">
                <a16:creationId xmlns:a16="http://schemas.microsoft.com/office/drawing/2014/main" id="{A6920CD3-D93F-460E-89A6-BCE43074A5BA}"/>
              </a:ext>
            </a:extLst>
          </p:cNvPr>
          <p:cNvSpPr txBox="1"/>
          <p:nvPr/>
        </p:nvSpPr>
        <p:spPr>
          <a:xfrm>
            <a:off x="1150990" y="2981534"/>
            <a:ext cx="30335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0" i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Arquiteto de Soluções em Cloud: este profissional é responsável por projetar soluções em nuvem para as necessidades de negócios de uma empresa. O salário médio é de cerca de US$ 140.000 por ano</a:t>
            </a:r>
            <a:endParaRPr lang="pt-BR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7">
            <a:extLst>
              <a:ext uri="{FF2B5EF4-FFF2-40B4-BE49-F238E27FC236}">
                <a16:creationId xmlns:a16="http://schemas.microsoft.com/office/drawing/2014/main" id="{A6920CD3-D93F-460E-89A6-BCE43074A5BA}"/>
              </a:ext>
            </a:extLst>
          </p:cNvPr>
          <p:cNvSpPr txBox="1"/>
          <p:nvPr/>
        </p:nvSpPr>
        <p:spPr>
          <a:xfrm>
            <a:off x="4217272" y="3072156"/>
            <a:ext cx="30335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1200" b="0" i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Engenheiro de Cloud: este profissional é responsável por implementar e manter soluções em nuvem. O salário médio é de cerca de US$ 120.000 por ano</a:t>
            </a:r>
            <a:endParaRPr lang="pt-BR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7">
            <a:extLst>
              <a:ext uri="{FF2B5EF4-FFF2-40B4-BE49-F238E27FC236}">
                <a16:creationId xmlns:a16="http://schemas.microsoft.com/office/drawing/2014/main" id="{A6920CD3-D93F-460E-89A6-BCE43074A5BA}"/>
              </a:ext>
            </a:extLst>
          </p:cNvPr>
          <p:cNvSpPr txBox="1"/>
          <p:nvPr/>
        </p:nvSpPr>
        <p:spPr>
          <a:xfrm>
            <a:off x="7480506" y="3019424"/>
            <a:ext cx="30335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0" i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Especialista em Segurança em Cloud: este profissional é responsável por garantir a segurança dos dados e da infraestrutura em nuvem de uma empresa. O salário médio é de cerca de US$ 130.000 por ano.</a:t>
            </a: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0" name="Grupo 1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1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riángulo isósceles 21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Elipse 27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pic>
        <p:nvPicPr>
          <p:cNvPr id="10" name="Espaço Reservado para Imagem 9" descr="Pessoa analisando papel em uma mesa">
            <a:extLst>
              <a:ext uri="{FF2B5EF4-FFF2-40B4-BE49-F238E27FC236}">
                <a16:creationId xmlns:a16="http://schemas.microsoft.com/office/drawing/2014/main" id="{FBDD8020-AC42-F938-986A-6FED0CE35C9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8" b="3848"/>
          <a:stretch>
            <a:fillRect/>
          </a:stretch>
        </p:blipFill>
        <p:spPr>
          <a:xfrm>
            <a:off x="1570038" y="1544638"/>
            <a:ext cx="2166937" cy="1335087"/>
          </a:xfrm>
        </p:spPr>
      </p:pic>
      <p:pic>
        <p:nvPicPr>
          <p:cNvPr id="12" name="Espaço Reservado para Imagem 11" descr="Mulher trabalhando em projeto">
            <a:extLst>
              <a:ext uri="{FF2B5EF4-FFF2-40B4-BE49-F238E27FC236}">
                <a16:creationId xmlns:a16="http://schemas.microsoft.com/office/drawing/2014/main" id="{3247073A-7961-0AA5-FF79-377EC97B4C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5" b="3995"/>
          <a:stretch>
            <a:fillRect/>
          </a:stretch>
        </p:blipFill>
        <p:spPr>
          <a:xfrm>
            <a:off x="4595813" y="1568450"/>
            <a:ext cx="2155825" cy="1322388"/>
          </a:xfrm>
        </p:spPr>
      </p:pic>
      <p:pic>
        <p:nvPicPr>
          <p:cNvPr id="14" name="Espaço Reservado para Imagem 13" descr="Cadeado em placa-mãe de computador">
            <a:extLst>
              <a:ext uri="{FF2B5EF4-FFF2-40B4-BE49-F238E27FC236}">
                <a16:creationId xmlns:a16="http://schemas.microsoft.com/office/drawing/2014/main" id="{3D153671-9436-D6BD-3E76-F519E64BBE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1" b="5241"/>
          <a:stretch>
            <a:fillRect/>
          </a:stretch>
        </p:blipFill>
        <p:spPr>
          <a:xfrm>
            <a:off x="7880350" y="1562100"/>
            <a:ext cx="2173288" cy="1298575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D59977A-B77B-A3A5-D059-CD8F798E0847}"/>
              </a:ext>
            </a:extLst>
          </p:cNvPr>
          <p:cNvSpPr txBox="1"/>
          <p:nvPr/>
        </p:nvSpPr>
        <p:spPr>
          <a:xfrm>
            <a:off x="2302565" y="5842337"/>
            <a:ext cx="30335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pt-BR" sz="1200" b="0" i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Administrador de Sistemas em Cloud: este profissional é responsável por configurar, gerenciar e manter sistemas em nuvem. O salário médio é de cerca de US$ 100.000 por ano.</a:t>
            </a: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12E4F9B-C925-248D-FF7A-A3F70505684B}"/>
              </a:ext>
            </a:extLst>
          </p:cNvPr>
          <p:cNvSpPr txBox="1"/>
          <p:nvPr/>
        </p:nvSpPr>
        <p:spPr>
          <a:xfrm>
            <a:off x="5873687" y="5842336"/>
            <a:ext cx="29811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pt-BR" sz="1200" b="0" i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Analista de Dados em Cloud: este profissional é responsável por coletar, analisar e interpretar dados em nuvem. O salário médio é de cerca de US$ 95.000 por ano.</a:t>
            </a:r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6" name="Picture 2" descr="Faculdade de Sistemas de Informação: o que se estuda e quanto tempo dura o  curso?">
            <a:extLst>
              <a:ext uri="{FF2B5EF4-FFF2-40B4-BE49-F238E27FC236}">
                <a16:creationId xmlns:a16="http://schemas.microsoft.com/office/drawing/2014/main" id="{3C509A26-FB8C-6E03-C354-C25C7FB88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334" y="4325037"/>
            <a:ext cx="2162057" cy="133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alista de dados tem salário de até R$ 12,5 mil - e vagas de sobra -  InfoMoney">
            <a:extLst>
              <a:ext uri="{FF2B5EF4-FFF2-40B4-BE49-F238E27FC236}">
                <a16:creationId xmlns:a16="http://schemas.microsoft.com/office/drawing/2014/main" id="{54F6334D-7C75-9F21-71CB-9B55A2432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222" y="4294503"/>
            <a:ext cx="2162056" cy="1341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5B7387B-8F89-6317-3E59-471C864EB48B}"/>
              </a:ext>
            </a:extLst>
          </p:cNvPr>
          <p:cNvSpPr txBox="1"/>
          <p:nvPr/>
        </p:nvSpPr>
        <p:spPr>
          <a:xfrm>
            <a:off x="10325542" y="6514540"/>
            <a:ext cx="22138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Os</a:t>
            </a: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dados s</a:t>
            </a:r>
            <a:r>
              <a:rPr lang="pt-BR" sz="12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ão</a:t>
            </a:r>
            <a:r>
              <a:rPr lang="pt-BR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EUA)</a:t>
            </a:r>
          </a:p>
        </p:txBody>
      </p:sp>
      <p:pic>
        <p:nvPicPr>
          <p:cNvPr id="2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91FDDD43-FAD5-B32F-AAA2-3900A427C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Home     TV Shows     Movies     Recently Added     My List">
            <a:extLst>
              <a:ext uri="{FF2B5EF4-FFF2-40B4-BE49-F238E27FC236}">
                <a16:creationId xmlns:a16="http://schemas.microsoft.com/office/drawing/2014/main" id="{B71FDDE3-4BD9-4583-0BD2-31048451F86B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b="1" i="1" dirty="0">
                <a:solidFill>
                  <a:srgbClr val="C00000"/>
                </a:solidFill>
                <a:latin typeface="Helvetica Neue"/>
              </a:rPr>
              <a:t>Tópico</a:t>
            </a:r>
            <a:r>
              <a:rPr lang="es-CO" b="1" i="1" dirty="0">
                <a:solidFill>
                  <a:srgbClr val="C00000"/>
                </a:solidFill>
                <a:latin typeface="Helvetica Neue"/>
              </a:rPr>
              <a:t> 6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5" name="Home     TV Shows     Movies     Recently Added     My List">
            <a:extLst>
              <a:ext uri="{FF2B5EF4-FFF2-40B4-BE49-F238E27FC236}">
                <a16:creationId xmlns:a16="http://schemas.microsoft.com/office/drawing/2014/main" id="{6A7A23EF-90A3-9CEA-1236-A3BD5B7DE857}"/>
              </a:ext>
            </a:extLst>
          </p:cNvPr>
          <p:cNvSpPr txBox="1"/>
          <p:nvPr/>
        </p:nvSpPr>
        <p:spPr>
          <a:xfrm>
            <a:off x="33262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6" name="Home     TV Shows     Movies     Recently Added     My List">
            <a:extLst>
              <a:ext uri="{FF2B5EF4-FFF2-40B4-BE49-F238E27FC236}">
                <a16:creationId xmlns:a16="http://schemas.microsoft.com/office/drawing/2014/main" id="{853FF897-82AB-5FDA-2C71-3B6814C6867C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8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7" name="Home     TV Shows     Movies     Recently Added     My List">
            <a:extLst>
              <a:ext uri="{FF2B5EF4-FFF2-40B4-BE49-F238E27FC236}">
                <a16:creationId xmlns:a16="http://schemas.microsoft.com/office/drawing/2014/main" id="{395FCC99-5B19-1DCB-CD15-C5E9DCDD28A9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9" name="Home     TV Shows     Movies     Recently Added     My List">
            <a:extLst>
              <a:ext uri="{FF2B5EF4-FFF2-40B4-BE49-F238E27FC236}">
                <a16:creationId xmlns:a16="http://schemas.microsoft.com/office/drawing/2014/main" id="{A4D31B56-A42E-A449-B6E0-EAFFD7F4EF7C}"/>
              </a:ext>
            </a:extLst>
          </p:cNvPr>
          <p:cNvSpPr txBox="1"/>
          <p:nvPr/>
        </p:nvSpPr>
        <p:spPr>
          <a:xfrm>
            <a:off x="6283232" y="377224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9753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4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posición de imagen 1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7" b="16677"/>
          <a:stretch>
            <a:fillRect/>
          </a:stretch>
        </p:blipFill>
        <p:spPr/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68786" y="-2344027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pSp>
        <p:nvGrpSpPr>
          <p:cNvPr id="35" name="Grupo 34"/>
          <p:cNvGrpSpPr/>
          <p:nvPr/>
        </p:nvGrpSpPr>
        <p:grpSpPr>
          <a:xfrm>
            <a:off x="455326" y="1479242"/>
            <a:ext cx="7744404" cy="3219758"/>
            <a:chOff x="455326" y="2050742"/>
            <a:chExt cx="7744404" cy="2928918"/>
          </a:xfrm>
        </p:grpSpPr>
        <p:grpSp>
          <p:nvGrpSpPr>
            <p:cNvPr id="14" name="Grupo 13"/>
            <p:cNvGrpSpPr/>
            <p:nvPr/>
          </p:nvGrpSpPr>
          <p:grpSpPr>
            <a:xfrm>
              <a:off x="455326" y="2050742"/>
              <a:ext cx="7744404" cy="2909779"/>
              <a:chOff x="455326" y="2050742"/>
              <a:chExt cx="7744404" cy="2909779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55326" y="2050742"/>
                <a:ext cx="7744404" cy="2636635"/>
                <a:chOff x="375427" y="2379216"/>
                <a:chExt cx="7744404" cy="2636635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As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pessoas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que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trabalham</a:t>
                  </a:r>
                  <a:endParaRPr lang="en-US" sz="3600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75427" y="4231921"/>
                  <a:ext cx="5430569" cy="7839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 mercado de trabalho na área de Cloud </a:t>
                  </a:r>
                  <a:r>
                    <a:rPr lang="pt-BR" sz="1200" b="0" i="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Computing</a:t>
                  </a:r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tem crescido bastante nos últimos anos e continua a se expandir à medida que cada vez mais empresas adotam a nuvem como parte de sua estratégia de TI.</a:t>
                  </a:r>
                  <a:endParaRPr lang="pt-BR" sz="12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  <a:p>
                  <a:endPara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3862260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Mercado de 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trabalho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47212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47561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47180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sp>
        <p:nvSpPr>
          <p:cNvPr id="42" name="CuadroTexto 41"/>
          <p:cNvSpPr txBox="1"/>
          <p:nvPr/>
        </p:nvSpPr>
        <p:spPr>
          <a:xfrm>
            <a:off x="446596" y="496730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Minha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lista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CuadroTexto 42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4" name="Grupo 43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5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riángulo isósceles 45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" name="Elipse 48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sp>
        <p:nvSpPr>
          <p:cNvPr id="50" name="Rectángulo redondeado 49"/>
          <p:cNvSpPr/>
          <p:nvPr/>
        </p:nvSpPr>
        <p:spPr>
          <a:xfrm>
            <a:off x="1739211" y="4392043"/>
            <a:ext cx="1331649" cy="263058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solidFill>
                  <a:schemeClr val="tx1"/>
                </a:solidFill>
              </a:rPr>
              <a:t>    </a:t>
            </a:r>
            <a:endParaRPr lang="en-US" sz="2000" b="1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" name="Freeform 7"/>
          <p:cNvSpPr>
            <a:spLocks/>
          </p:cNvSpPr>
          <p:nvPr/>
        </p:nvSpPr>
        <p:spPr bwMode="auto">
          <a:xfrm>
            <a:off x="1870711" y="4430423"/>
            <a:ext cx="143302" cy="198957"/>
          </a:xfrm>
          <a:custGeom>
            <a:avLst/>
            <a:gdLst>
              <a:gd name="T0" fmla="*/ 0 w 131"/>
              <a:gd name="T1" fmla="*/ 0 h 192"/>
              <a:gd name="T2" fmla="*/ 131 w 131"/>
              <a:gd name="T3" fmla="*/ 96 h 192"/>
              <a:gd name="T4" fmla="*/ 0 w 131"/>
              <a:gd name="T5" fmla="*/ 192 h 192"/>
              <a:gd name="T6" fmla="*/ 0 w 131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1" h="192">
                <a:moveTo>
                  <a:pt x="0" y="0"/>
                </a:moveTo>
                <a:lnTo>
                  <a:pt x="131" y="96"/>
                </a:lnTo>
                <a:lnTo>
                  <a:pt x="0" y="19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CuadroTexto 51"/>
          <p:cNvSpPr txBox="1"/>
          <p:nvPr/>
        </p:nvSpPr>
        <p:spPr>
          <a:xfrm>
            <a:off x="1988184" y="4403792"/>
            <a:ext cx="11360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See More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883D1E-BF73-C065-325A-C146EDF9CF8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03348C9-87AC-6EA8-58A7-7B2A8674D4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2063B57-A1FF-1617-FA6E-319F59C9E5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28961F0-075B-FBC2-96F6-E8C8B3A17CC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87075D5-3F11-93EB-CC17-31387E25C1E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pic>
        <p:nvPicPr>
          <p:cNvPr id="5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4228A0F5-8019-576B-B84B-876061738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Home     TV Shows     Movies     Recently Added     My List">
            <a:extLst>
              <a:ext uri="{FF2B5EF4-FFF2-40B4-BE49-F238E27FC236}">
                <a16:creationId xmlns:a16="http://schemas.microsoft.com/office/drawing/2014/main" id="{FE39F716-5244-3DEA-CFD4-45880A77CC37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9" name="Home     TV Shows     Movies     Recently Added     My List">
            <a:extLst>
              <a:ext uri="{FF2B5EF4-FFF2-40B4-BE49-F238E27FC236}">
                <a16:creationId xmlns:a16="http://schemas.microsoft.com/office/drawing/2014/main" id="{6F41DF29-BB35-CEFF-71A5-C5CF366A4E5F}"/>
              </a:ext>
            </a:extLst>
          </p:cNvPr>
          <p:cNvSpPr txBox="1"/>
          <p:nvPr/>
        </p:nvSpPr>
        <p:spPr>
          <a:xfrm>
            <a:off x="3273449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7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0" name="Home     TV Shows     Movies     Recently Added     My List">
            <a:extLst>
              <a:ext uri="{FF2B5EF4-FFF2-40B4-BE49-F238E27FC236}">
                <a16:creationId xmlns:a16="http://schemas.microsoft.com/office/drawing/2014/main" id="{B8E61ABF-CF59-73DD-1590-93C654899804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8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DAE851EC-B8BC-6D8F-51C2-2F08ECD7847A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C5BB9214-D59E-9B8C-55EE-92FC076D6FD6}"/>
              </a:ext>
            </a:extLst>
          </p:cNvPr>
          <p:cNvSpPr txBox="1"/>
          <p:nvPr/>
        </p:nvSpPr>
        <p:spPr>
          <a:xfrm>
            <a:off x="6283232" y="377224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8313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8" grpId="0" animBg="1"/>
      <p:bldP spid="9" grpId="0" animBg="1"/>
      <p:bldP spid="10" grpId="0" animBg="1"/>
      <p:bldP spid="11" grpId="0" animBg="1"/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C7FF008-119C-22C6-4BEC-EDA79FEA5C23}"/>
              </a:ext>
            </a:extLst>
          </p:cNvPr>
          <p:cNvSpPr/>
          <p:nvPr/>
        </p:nvSpPr>
        <p:spPr>
          <a:xfrm>
            <a:off x="33106" y="1169631"/>
            <a:ext cx="12158894" cy="5215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 descr="AWS gratuito: Nível gratuito AWS Amazon | MANDIC">
            <a:extLst>
              <a:ext uri="{FF2B5EF4-FFF2-40B4-BE49-F238E27FC236}">
                <a16:creationId xmlns:a16="http://schemas.microsoft.com/office/drawing/2014/main" id="{61E1BD73-2CC0-4A83-113B-92EC18564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340" y="2281414"/>
            <a:ext cx="5889730" cy="2944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85336" y="-2334033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79551" y="1923982"/>
            <a:ext cx="7744404" cy="3561425"/>
            <a:chOff x="455326" y="2050742"/>
            <a:chExt cx="7744404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55326" y="2050742"/>
              <a:ext cx="7744404" cy="3561425"/>
              <a:chOff x="455326" y="2050742"/>
              <a:chExt cx="7744404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55326" y="2050742"/>
                <a:ext cx="7744404" cy="2868368"/>
                <a:chOff x="375427" y="2379216"/>
                <a:chExt cx="7744404" cy="2868368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Amazon AWS</a:t>
                  </a: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75427" y="4231921"/>
                  <a:ext cx="5430569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200" b="0" i="0" dirty="0">
                      <a:solidFill>
                        <a:srgbClr val="DBDEE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 unidade de armazenamento em nuvem da </a:t>
                  </a:r>
                  <a:r>
                    <a:rPr lang="pt-BR" sz="1200" b="0" i="0" dirty="0" err="1">
                      <a:solidFill>
                        <a:srgbClr val="DBDEE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Amazon</a:t>
                  </a:r>
                  <a:r>
                    <a:rPr lang="pt-BR" sz="1200" b="0" i="0" dirty="0">
                      <a:solidFill>
                        <a:srgbClr val="DBDEE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</a:t>
                  </a:r>
                  <a:r>
                    <a:rPr lang="pt-BR" sz="1200" b="0" i="0" dirty="0" err="1">
                      <a:solidFill>
                        <a:srgbClr val="DBDEE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Amazon</a:t>
                  </a:r>
                  <a:r>
                    <a:rPr lang="pt-BR" sz="1200" b="0" i="0" dirty="0">
                      <a:solidFill>
                        <a:srgbClr val="DBDEE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Web Services - AWS, planeja aumentar o número de funcionários no próximo ano e construir novos data centers, um sinal de que o congelamento de contratações em outras partes da empresa não atrapalhou os planos de investimento para o seu negócio mais lucrativo.</a:t>
                  </a:r>
                  <a:endParaRPr lang="en-US" sz="12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97010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Noticia</a:t>
                  </a:r>
                  <a:endParaRPr lang="en-US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929E7018-5114-4CE9-ED83-12E5B872DEDB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640B0142-5BE2-8AEF-3DC7-F41316BC932B}"/>
              </a:ext>
            </a:extLst>
          </p:cNvPr>
          <p:cNvSpPr txBox="1"/>
          <p:nvPr/>
        </p:nvSpPr>
        <p:spPr>
          <a:xfrm>
            <a:off x="3273449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4C86D15C-FB12-DCAF-DB1A-B827E6713E61}"/>
              </a:ext>
            </a:extLst>
          </p:cNvPr>
          <p:cNvSpPr txBox="1"/>
          <p:nvPr/>
        </p:nvSpPr>
        <p:spPr>
          <a:xfrm>
            <a:off x="4247112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8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44E3C9AA-0B87-2F55-0605-2A5ECE9D9736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1159F541-9BA9-DF12-B07C-0A14D0740DC4}"/>
              </a:ext>
            </a:extLst>
          </p:cNvPr>
          <p:cNvSpPr txBox="1"/>
          <p:nvPr/>
        </p:nvSpPr>
        <p:spPr>
          <a:xfrm>
            <a:off x="6283232" y="377224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pic>
        <p:nvPicPr>
          <p:cNvPr id="19" name="Imagem 18" descr="Homem de terno e gravata sorrindo&#10;&#10;Descrição gerada automaticamente">
            <a:extLst>
              <a:ext uri="{FF2B5EF4-FFF2-40B4-BE49-F238E27FC236}">
                <a16:creationId xmlns:a16="http://schemas.microsoft.com/office/drawing/2014/main" id="{A490C69F-ED17-5840-42F5-A343267A0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196" y="285973"/>
            <a:ext cx="388503" cy="3889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36126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1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CE2B9DA-C4E4-78B5-9EBA-916271731E3F}"/>
              </a:ext>
            </a:extLst>
          </p:cNvPr>
          <p:cNvSpPr/>
          <p:nvPr/>
        </p:nvSpPr>
        <p:spPr>
          <a:xfrm>
            <a:off x="0" y="1018446"/>
            <a:ext cx="12162391" cy="5181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290" name="Picture 2" descr="Home - Ativy">
            <a:extLst>
              <a:ext uri="{FF2B5EF4-FFF2-40B4-BE49-F238E27FC236}">
                <a16:creationId xmlns:a16="http://schemas.microsoft.com/office/drawing/2014/main" id="{CEF8575D-90B5-6987-719E-13CC7A7ED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4881" y="1743303"/>
            <a:ext cx="5412512" cy="3543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45197" y="-2520563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17031" y="1923982"/>
            <a:ext cx="7806924" cy="3561425"/>
            <a:chOff x="392806" y="2050742"/>
            <a:chExt cx="7806924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392806" y="2050742"/>
              <a:ext cx="7806924" cy="3561425"/>
              <a:chOff x="392806" y="2050742"/>
              <a:chExt cx="7806924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392806" y="2050742"/>
                <a:ext cx="7806924" cy="3259859"/>
                <a:chOff x="312907" y="2379216"/>
                <a:chExt cx="7806924" cy="3259859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Ativy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Digital</a:t>
                  </a:r>
                  <a:endParaRPr lang="en-US" sz="3600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12907" y="4346413"/>
                  <a:ext cx="5430569" cy="12926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fontAlgn="base"/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De Campinas, </a:t>
                  </a:r>
                  <a:r>
                    <a:rPr lang="pt-BR" sz="1200" b="0" i="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Ativy</a:t>
                  </a:r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capta R$ 120 milhões para crescer com computação em nuvem na América Latina e EUA O diferencial da </a:t>
                  </a:r>
                  <a:r>
                    <a:rPr lang="pt-BR" sz="1200" b="0" i="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Ativy</a:t>
                  </a:r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é implantar um ecossistema de serviços de tecnologia como ERP e gestão de banco de dados como módulos adicionais dentro do negócio original da empresa, que é o da computação em nuvem (ou cloud </a:t>
                  </a:r>
                  <a:r>
                    <a:rPr lang="pt-BR" sz="1200" b="0" i="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computing</a:t>
                  </a:r>
                  <a:r>
                    <a:rPr lang="pt-BR" sz="1200" b="0" i="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em inglês).</a:t>
                  </a:r>
                </a:p>
                <a:p>
                  <a:endParaRPr lang="en-US" dirty="0"/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97010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Noticia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2F53C601-88A6-D601-E9D4-3B985DB1F62C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819FE9F7-4EF9-302F-CF29-E2A8BB116CBD}"/>
              </a:ext>
            </a:extLst>
          </p:cNvPr>
          <p:cNvSpPr txBox="1"/>
          <p:nvPr/>
        </p:nvSpPr>
        <p:spPr>
          <a:xfrm>
            <a:off x="3273449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273C39D0-8D43-3158-2EB9-E6B767D47CBF}"/>
              </a:ext>
            </a:extLst>
          </p:cNvPr>
          <p:cNvSpPr txBox="1"/>
          <p:nvPr/>
        </p:nvSpPr>
        <p:spPr>
          <a:xfrm>
            <a:off x="4247112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8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EAFB0344-441B-DD4E-2179-AC9194AA82D8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DD57E176-654A-4FF4-B028-C8B7B78E6531}"/>
              </a:ext>
            </a:extLst>
          </p:cNvPr>
          <p:cNvSpPr txBox="1"/>
          <p:nvPr/>
        </p:nvSpPr>
        <p:spPr>
          <a:xfrm>
            <a:off x="6283232" y="377224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pic>
        <p:nvPicPr>
          <p:cNvPr id="19" name="Imagem 18" descr="Homem de terno e gravata sorrindo&#10;&#10;Descrição gerada automaticamente">
            <a:extLst>
              <a:ext uri="{FF2B5EF4-FFF2-40B4-BE49-F238E27FC236}">
                <a16:creationId xmlns:a16="http://schemas.microsoft.com/office/drawing/2014/main" id="{05FA394E-B43C-A40F-D59F-019058DD18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196" y="285973"/>
            <a:ext cx="388503" cy="3889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74885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1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52128C5-6E41-A89B-609E-60AFD52C11B4}"/>
              </a:ext>
            </a:extLst>
          </p:cNvPr>
          <p:cNvSpPr/>
          <p:nvPr/>
        </p:nvSpPr>
        <p:spPr>
          <a:xfrm>
            <a:off x="0" y="1113599"/>
            <a:ext cx="12192000" cy="5338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Picture 2" descr="AWS gratuito: Nível gratuito AWS Amazon | MANDIC">
            <a:extLst>
              <a:ext uri="{FF2B5EF4-FFF2-40B4-BE49-F238E27FC236}">
                <a16:creationId xmlns:a16="http://schemas.microsoft.com/office/drawing/2014/main" id="{AF9FE830-3F96-7772-0043-CB0405E74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426" y="4331217"/>
            <a:ext cx="3693741" cy="184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AUTOGLASS Logo – PNG e Vetor – Download de Logo">
            <a:extLst>
              <a:ext uri="{FF2B5EF4-FFF2-40B4-BE49-F238E27FC236}">
                <a16:creationId xmlns:a16="http://schemas.microsoft.com/office/drawing/2014/main" id="{055F3DC0-4CA5-120B-7DAA-2FD24935F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0065" y="1971536"/>
            <a:ext cx="3920336" cy="1772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68784" y="-2283125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79551" y="1923982"/>
            <a:ext cx="7744404" cy="3561425"/>
            <a:chOff x="455326" y="2050742"/>
            <a:chExt cx="7744404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55326" y="2050742"/>
              <a:ext cx="7744404" cy="3561425"/>
              <a:chOff x="455326" y="2050742"/>
              <a:chExt cx="7744404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55326" y="2050742"/>
                <a:ext cx="7744404" cy="3129978"/>
                <a:chOff x="375427" y="2379216"/>
                <a:chExt cx="7744404" cy="3129978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Autoglass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e AWS</a:t>
                  </a: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75427" y="4231921"/>
                  <a:ext cx="5430569" cy="12772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100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 mais de 70 lojas pelo Brasil e uma operação recém-lançada na Colômbia, a </a:t>
                  </a:r>
                  <a:r>
                    <a:rPr lang="pt-BR" sz="1100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Autoglass</a:t>
                  </a:r>
                  <a:r>
                    <a:rPr lang="pt-BR" sz="1100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oferece assistências a vidros e peças automotivas, além de reparo à lataria para as principais seguradoras do Brasil. A empresa conta que as soluções em nuvem da AWS tem sido fundamentais para o trabalho com dados, a segurança da informação e a continuidade do negócio. Eles também revelam que, graças aos serviços AWS, puderam enviar todos os colaboradores para suas casas durante a pandemia sem interromper as suas operações.</a:t>
                  </a:r>
                  <a:endParaRPr lang="en-US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1273422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Noticias</a:t>
                  </a:r>
                  <a:endParaRPr lang="en-US" b="1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1" y="387954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695636" y="3941685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0897" y="3898777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sp>
        <p:nvSpPr>
          <p:cNvPr id="15" name="Home     TV Shows     Movies     Recently Added     My List">
            <a:extLst>
              <a:ext uri="{FF2B5EF4-FFF2-40B4-BE49-F238E27FC236}">
                <a16:creationId xmlns:a16="http://schemas.microsoft.com/office/drawing/2014/main" id="{AA15D301-E23F-171A-E7EB-1E2C09D5E5F6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6" name="Home     TV Shows     Movies     Recently Added     My List">
            <a:extLst>
              <a:ext uri="{FF2B5EF4-FFF2-40B4-BE49-F238E27FC236}">
                <a16:creationId xmlns:a16="http://schemas.microsoft.com/office/drawing/2014/main" id="{40758F07-2A88-8C90-C489-FF9586FE4051}"/>
              </a:ext>
            </a:extLst>
          </p:cNvPr>
          <p:cNvSpPr txBox="1"/>
          <p:nvPr/>
        </p:nvSpPr>
        <p:spPr>
          <a:xfrm>
            <a:off x="3273449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C514AA1A-1DD6-F0A3-8BDF-10E600E0B9C4}"/>
              </a:ext>
            </a:extLst>
          </p:cNvPr>
          <p:cNvSpPr txBox="1"/>
          <p:nvPr/>
        </p:nvSpPr>
        <p:spPr>
          <a:xfrm>
            <a:off x="4247112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8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632768B4-4F4D-5688-938A-07E5D5FBC2E6}"/>
              </a:ext>
            </a:extLst>
          </p:cNvPr>
          <p:cNvSpPr txBox="1"/>
          <p:nvPr/>
        </p:nvSpPr>
        <p:spPr>
          <a:xfrm>
            <a:off x="5284006" y="377607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9CC318F8-A2A5-3727-7820-1A0B4D386B26}"/>
              </a:ext>
            </a:extLst>
          </p:cNvPr>
          <p:cNvSpPr txBox="1"/>
          <p:nvPr/>
        </p:nvSpPr>
        <p:spPr>
          <a:xfrm>
            <a:off x="6283232" y="377224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pic>
        <p:nvPicPr>
          <p:cNvPr id="20" name="Imagem 19" descr="Homem de terno e gravata sorrindo&#10;&#10;Descrição gerada automaticamente">
            <a:extLst>
              <a:ext uri="{FF2B5EF4-FFF2-40B4-BE49-F238E27FC236}">
                <a16:creationId xmlns:a16="http://schemas.microsoft.com/office/drawing/2014/main" id="{7448816D-0A74-38D6-3698-0F7FB559E7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196" y="285973"/>
            <a:ext cx="388503" cy="3889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5350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655903" y="7080952"/>
            <a:ext cx="688019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Studio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Production Company 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Production Company 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Director 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INDUSTRA 4.0 COUD GAMING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Main Cast 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Supporting Cast 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Casting Director(Arthur)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Composer(Arthur)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Costume Designer(Arthur)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Associate Producer(s) (Arthur)(Arthur)(Arthur)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Editor(Arthur)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Production Designer(Arthur)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Cinematographer(Arthur)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Executive Producer(Arthur)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Producer(Arthur)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Writer(s) (Arthur) (Felipe) (Luis) (Guilherme)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Director (Arthur)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10227078" y="6161101"/>
            <a:ext cx="1393794" cy="292963"/>
            <a:chOff x="10271466" y="6152224"/>
            <a:chExt cx="1393794" cy="292963"/>
          </a:xfrm>
        </p:grpSpPr>
        <p:sp>
          <p:nvSpPr>
            <p:cNvPr id="9" name="Rectángulo redondeado 8"/>
            <p:cNvSpPr/>
            <p:nvPr/>
          </p:nvSpPr>
          <p:spPr>
            <a:xfrm>
              <a:off x="10271466" y="6152224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r>
                <a:rPr lang="en-US" sz="12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Next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" name="Triángulo rectángulo 9"/>
            <p:cNvSpPr/>
            <p:nvPr/>
          </p:nvSpPr>
          <p:spPr>
            <a:xfrm rot="13500000">
              <a:off x="10353397" y="6240397"/>
              <a:ext cx="134373" cy="134373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ángulo 4">
            <a:extLst>
              <a:ext uri="{FF2B5EF4-FFF2-40B4-BE49-F238E27FC236}">
                <a16:creationId xmlns:a16="http://schemas.microsoft.com/office/drawing/2014/main" id="{7809E43A-0510-2D08-CA95-1B5E98F6D854}"/>
              </a:ext>
            </a:extLst>
          </p:cNvPr>
          <p:cNvSpPr/>
          <p:nvPr/>
        </p:nvSpPr>
        <p:spPr>
          <a:xfrm>
            <a:off x="550416" y="541537"/>
            <a:ext cx="150921" cy="798991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A7EA37E6-21CD-F604-8891-6D770A948AB8}"/>
              </a:ext>
            </a:extLst>
          </p:cNvPr>
          <p:cNvSpPr txBox="1"/>
          <p:nvPr/>
        </p:nvSpPr>
        <p:spPr>
          <a:xfrm>
            <a:off x="765205" y="404621"/>
            <a:ext cx="7691978" cy="11331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Créditos</a:t>
            </a:r>
            <a:r>
              <a:rPr lang="en-US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</a:t>
            </a:r>
          </a:p>
          <a:p>
            <a:r>
              <a:rPr lang="en-US" sz="24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Indústria</a:t>
            </a:r>
            <a:r>
              <a:rPr lang="en-US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4.0 | Cloud</a:t>
            </a:r>
            <a:endParaRPr lang="en-US" sz="24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6" name="Home     TV Shows     Movies     Recently Added     My List">
            <a:extLst>
              <a:ext uri="{FF2B5EF4-FFF2-40B4-BE49-F238E27FC236}">
                <a16:creationId xmlns:a16="http://schemas.microsoft.com/office/drawing/2014/main" id="{78BA047A-4A45-1D00-6258-E3A9996DDB0E}"/>
              </a:ext>
            </a:extLst>
          </p:cNvPr>
          <p:cNvSpPr txBox="1"/>
          <p:nvPr/>
        </p:nvSpPr>
        <p:spPr>
          <a:xfrm>
            <a:off x="3004215" y="330903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7" name="Home     TV Shows     Movies     Recently Added     My List">
            <a:extLst>
              <a:ext uri="{FF2B5EF4-FFF2-40B4-BE49-F238E27FC236}">
                <a16:creationId xmlns:a16="http://schemas.microsoft.com/office/drawing/2014/main" id="{70ECFF7F-144B-D46B-ACF6-4B8FE4EA1939}"/>
              </a:ext>
            </a:extLst>
          </p:cNvPr>
          <p:cNvSpPr txBox="1"/>
          <p:nvPr/>
        </p:nvSpPr>
        <p:spPr>
          <a:xfrm>
            <a:off x="3950457" y="330903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8" name="Home     TV Shows     Movies     Recently Added     My List">
            <a:extLst>
              <a:ext uri="{FF2B5EF4-FFF2-40B4-BE49-F238E27FC236}">
                <a16:creationId xmlns:a16="http://schemas.microsoft.com/office/drawing/2014/main" id="{682AADB3-6AAC-6093-0978-3EF2EE22FB66}"/>
              </a:ext>
            </a:extLst>
          </p:cNvPr>
          <p:cNvSpPr txBox="1"/>
          <p:nvPr/>
        </p:nvSpPr>
        <p:spPr>
          <a:xfrm>
            <a:off x="4924120" y="330903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8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22E9C87A-30EE-1CE3-AE84-CABB07FC879A}"/>
              </a:ext>
            </a:extLst>
          </p:cNvPr>
          <p:cNvSpPr txBox="1"/>
          <p:nvPr/>
        </p:nvSpPr>
        <p:spPr>
          <a:xfrm>
            <a:off x="5961014" y="33969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9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2" name="Home     TV Shows     Movies     Recently Added     My List">
            <a:extLst>
              <a:ext uri="{FF2B5EF4-FFF2-40B4-BE49-F238E27FC236}">
                <a16:creationId xmlns:a16="http://schemas.microsoft.com/office/drawing/2014/main" id="{4B2A7970-3EFA-C8D1-B060-BAE7C7A41BA1}"/>
              </a:ext>
            </a:extLst>
          </p:cNvPr>
          <p:cNvSpPr txBox="1"/>
          <p:nvPr/>
        </p:nvSpPr>
        <p:spPr>
          <a:xfrm>
            <a:off x="6960240" y="339312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10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95745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 -1.84074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03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/>
        </p:nvGrpSpPr>
        <p:grpSpPr>
          <a:xfrm>
            <a:off x="10227078" y="6161101"/>
            <a:ext cx="1393794" cy="292963"/>
            <a:chOff x="10271466" y="6152224"/>
            <a:chExt cx="1393794" cy="292963"/>
          </a:xfrm>
        </p:grpSpPr>
        <p:sp>
          <p:nvSpPr>
            <p:cNvPr id="9" name="Rectángulo redondeado 8"/>
            <p:cNvSpPr/>
            <p:nvPr/>
          </p:nvSpPr>
          <p:spPr>
            <a:xfrm>
              <a:off x="10271466" y="6152224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r>
                <a:rPr lang="en-US" sz="12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Next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" name="Triángulo rectángulo 9"/>
            <p:cNvSpPr/>
            <p:nvPr/>
          </p:nvSpPr>
          <p:spPr>
            <a:xfrm rot="13500000">
              <a:off x="10353397" y="6240397"/>
              <a:ext cx="134373" cy="134373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ángulo 4">
            <a:extLst>
              <a:ext uri="{FF2B5EF4-FFF2-40B4-BE49-F238E27FC236}">
                <a16:creationId xmlns:a16="http://schemas.microsoft.com/office/drawing/2014/main" id="{7809E43A-0510-2D08-CA95-1B5E98F6D854}"/>
              </a:ext>
            </a:extLst>
          </p:cNvPr>
          <p:cNvSpPr/>
          <p:nvPr/>
        </p:nvSpPr>
        <p:spPr>
          <a:xfrm>
            <a:off x="550416" y="713439"/>
            <a:ext cx="150921" cy="798991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A7EA37E6-21CD-F604-8891-6D770A948AB8}"/>
              </a:ext>
            </a:extLst>
          </p:cNvPr>
          <p:cNvSpPr txBox="1"/>
          <p:nvPr/>
        </p:nvSpPr>
        <p:spPr>
          <a:xfrm>
            <a:off x="853128" y="531494"/>
            <a:ext cx="7691978" cy="11331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Ref </a:t>
            </a:r>
            <a:r>
              <a:rPr lang="pt-BR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Bibliográfica</a:t>
            </a:r>
            <a:r>
              <a:rPr lang="en-US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s</a:t>
            </a:r>
          </a:p>
          <a:p>
            <a:r>
              <a:rPr lang="en-US" sz="24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Indústria</a:t>
            </a:r>
            <a:r>
              <a:rPr lang="en-US" sz="24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4.0 | Cloud</a:t>
            </a:r>
            <a:endParaRPr lang="en-US" sz="24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6" name="Home     TV Shows     Movies     Recently Added     My List">
            <a:extLst>
              <a:ext uri="{FF2B5EF4-FFF2-40B4-BE49-F238E27FC236}">
                <a16:creationId xmlns:a16="http://schemas.microsoft.com/office/drawing/2014/main" id="{78BA047A-4A45-1D00-6258-E3A9996DDB0E}"/>
              </a:ext>
            </a:extLst>
          </p:cNvPr>
          <p:cNvSpPr txBox="1"/>
          <p:nvPr/>
        </p:nvSpPr>
        <p:spPr>
          <a:xfrm>
            <a:off x="3004215" y="330903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6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7" name="Home     TV Shows     Movies     Recently Added     My List">
            <a:extLst>
              <a:ext uri="{FF2B5EF4-FFF2-40B4-BE49-F238E27FC236}">
                <a16:creationId xmlns:a16="http://schemas.microsoft.com/office/drawing/2014/main" id="{70ECFF7F-144B-D46B-ACF6-4B8FE4EA1939}"/>
              </a:ext>
            </a:extLst>
          </p:cNvPr>
          <p:cNvSpPr txBox="1"/>
          <p:nvPr/>
        </p:nvSpPr>
        <p:spPr>
          <a:xfrm>
            <a:off x="3950457" y="330903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7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8" name="Home     TV Shows     Movies     Recently Added     My List">
            <a:extLst>
              <a:ext uri="{FF2B5EF4-FFF2-40B4-BE49-F238E27FC236}">
                <a16:creationId xmlns:a16="http://schemas.microsoft.com/office/drawing/2014/main" id="{682AADB3-6AAC-6093-0978-3EF2EE22FB66}"/>
              </a:ext>
            </a:extLst>
          </p:cNvPr>
          <p:cNvSpPr txBox="1"/>
          <p:nvPr/>
        </p:nvSpPr>
        <p:spPr>
          <a:xfrm>
            <a:off x="4924120" y="330903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8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22E9C87A-30EE-1CE3-AE84-CABB07FC879A}"/>
              </a:ext>
            </a:extLst>
          </p:cNvPr>
          <p:cNvSpPr txBox="1"/>
          <p:nvPr/>
        </p:nvSpPr>
        <p:spPr>
          <a:xfrm>
            <a:off x="5961014" y="33969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9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2" name="Home     TV Shows     Movies     Recently Added     My List">
            <a:extLst>
              <a:ext uri="{FF2B5EF4-FFF2-40B4-BE49-F238E27FC236}">
                <a16:creationId xmlns:a16="http://schemas.microsoft.com/office/drawing/2014/main" id="{4B2A7970-3EFA-C8D1-B060-BAE7C7A41BA1}"/>
              </a:ext>
            </a:extLst>
          </p:cNvPr>
          <p:cNvSpPr txBox="1"/>
          <p:nvPr/>
        </p:nvSpPr>
        <p:spPr>
          <a:xfrm>
            <a:off x="6960240" y="339312"/>
            <a:ext cx="1210586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10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1B69388-EDB5-49EC-1AB3-E4173969CE4E}"/>
              </a:ext>
            </a:extLst>
          </p:cNvPr>
          <p:cNvSpPr txBox="1"/>
          <p:nvPr/>
        </p:nvSpPr>
        <p:spPr>
          <a:xfrm>
            <a:off x="196667" y="1679513"/>
            <a:ext cx="6097464" cy="2777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https://www.ipm.com.br/blog/administracao-geral/historia-da-computacao-em-nuvem-como-surgiu-a-cloud-computing/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https://chat.openai.com/chat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https://www.salesforce.com/br/cloud-computing/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https://aws.amazon.com/pt/what-is-cloud-computing/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https://blog.xpeducacao.com.br/cloud-computing/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https://www.totvs.com/blog/negocios/xaas/#:~:text=O%20que%20%C3%A9%20XaaS%20(Everything,%2C%20%E2%80%9Ccomo%20um%20servi%C3%A7o%E2%80%9D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https://aws.amazon.com/pt/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https://mageda.digital/blog/maiores-empresas-de-cloud-computing/</a:t>
            </a:r>
            <a:endParaRPr lang="pt-B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DE67AEC-E6E0-D3C3-48DA-C5FDDA6E1323}"/>
              </a:ext>
            </a:extLst>
          </p:cNvPr>
          <p:cNvSpPr txBox="1"/>
          <p:nvPr/>
        </p:nvSpPr>
        <p:spPr>
          <a:xfrm>
            <a:off x="6198406" y="2791165"/>
            <a:ext cx="6097464" cy="1275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kern="100" dirty="0">
                <a:solidFill>
                  <a:srgbClr val="0563C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https://www.lewagon.com/pt-BR/blog/o-que-e-framework</a:t>
            </a:r>
            <a:endParaRPr lang="pt-BR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kern="100" dirty="0">
                <a:solidFill>
                  <a:srgbClr val="0563C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https://www.treinaweb.com.br/blog/para-que-serve-um-framework#:~:</a:t>
            </a:r>
            <a:r>
              <a:rPr lang="pt-BR" sz="1200" u="sng" kern="100" dirty="0" err="1">
                <a:solidFill>
                  <a:srgbClr val="0563C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text</a:t>
            </a:r>
            <a:r>
              <a:rPr lang="pt-BR" sz="1200" u="sng" kern="100" dirty="0">
                <a:solidFill>
                  <a:srgbClr val="0563C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=Um%20framework%20%C3%A9%20uma%20estrutura,espec%C3%ADficas%20ao%20desenvolvimento%20de%20software</a:t>
            </a:r>
            <a:r>
              <a:rPr lang="pt-BR" sz="1200" kern="100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kern="100" dirty="0">
                <a:solidFill>
                  <a:srgbClr val="0563C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https://blog.back4app.com/pt/top-10-frameworks-para-desenvolvimento-web/</a:t>
            </a:r>
            <a:endParaRPr lang="pt-BR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A03CECB-88E9-3AD4-DFCB-CE73D9B63E18}"/>
              </a:ext>
            </a:extLst>
          </p:cNvPr>
          <p:cNvSpPr txBox="1"/>
          <p:nvPr/>
        </p:nvSpPr>
        <p:spPr>
          <a:xfrm>
            <a:off x="205887" y="4457453"/>
            <a:ext cx="6216160" cy="581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https://www.oracle.com/br/database/what-is-database/</a:t>
            </a:r>
            <a:endParaRPr lang="pt-BR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https://kenzie.com.br/blog/banco-de-dados/</a:t>
            </a:r>
            <a:endParaRPr lang="pt-BR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7B2464F-B321-443A-E81C-26A875946D4B}"/>
              </a:ext>
            </a:extLst>
          </p:cNvPr>
          <p:cNvSpPr txBox="1"/>
          <p:nvPr/>
        </p:nvSpPr>
        <p:spPr>
          <a:xfrm>
            <a:off x="6198406" y="1700000"/>
            <a:ext cx="6097464" cy="880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https://blog.cronapp.io/o-que-e-ide/#O_que_e_IDE</a:t>
            </a:r>
            <a:endParaRPr lang="pt-BR" sz="1200" u="sng" dirty="0">
              <a:solidFill>
                <a:schemeClr val="accent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https://www.redhat.com/pt-br/topics/middleware/what-is-ide</a:t>
            </a:r>
            <a:endParaRPr lang="pt-BR" sz="1200" u="sng" dirty="0">
              <a:solidFill>
                <a:schemeClr val="accent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200" u="sng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https://edrodrigues.com.br/blog/os-12-melhores-ides-para-programacao/</a:t>
            </a:r>
            <a:endParaRPr lang="pt-BR" sz="1200" u="sng" dirty="0">
              <a:solidFill>
                <a:schemeClr val="accent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59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  <p:bldP spid="13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2805191" y="2477758"/>
            <a:ext cx="6554709" cy="1586242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8800" dirty="0" err="1">
                <a:solidFill>
                  <a:srgbClr val="FF0000"/>
                </a:solidFill>
                <a:latin typeface="Bebas Neue" panose="020B0606020202050201" pitchFamily="34" charset="0"/>
              </a:rPr>
              <a:t>Valeu</a:t>
            </a:r>
            <a:r>
              <a:rPr lang="en-US" sz="8800" dirty="0">
                <a:solidFill>
                  <a:srgbClr val="FF0000"/>
                </a:solidFill>
                <a:latin typeface="Bebas Neue" panose="020B0606020202050201" pitchFamily="34" charset="0"/>
              </a:rPr>
              <a:t> </a:t>
            </a:r>
            <a:r>
              <a:rPr lang="en-US" sz="8800" dirty="0" err="1">
                <a:solidFill>
                  <a:srgbClr val="FF0000"/>
                </a:solidFill>
                <a:latin typeface="Bebas Neue" panose="020B0606020202050201" pitchFamily="34" charset="0"/>
              </a:rPr>
              <a:t>fml</a:t>
            </a:r>
            <a:r>
              <a:rPr lang="en-US" sz="8800" dirty="0">
                <a:solidFill>
                  <a:srgbClr val="FF0000"/>
                </a:solidFill>
                <a:latin typeface="Bebas Neue" panose="020B0606020202050201" pitchFamily="34" charset="0"/>
              </a:rPr>
              <a:t> =)</a:t>
            </a:r>
          </a:p>
        </p:txBody>
      </p:sp>
    </p:spTree>
    <p:extLst>
      <p:ext uri="{BB962C8B-B14F-4D97-AF65-F5344CB8AC3E}">
        <p14:creationId xmlns:p14="http://schemas.microsoft.com/office/powerpoint/2010/main" val="141549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>
            <a:extLst>
              <a:ext uri="{FF2B5EF4-FFF2-40B4-BE49-F238E27FC236}">
                <a16:creationId xmlns:a16="http://schemas.microsoft.com/office/drawing/2014/main" id="{C3C17FAC-4649-45DF-8F93-97727ACC2E2E}"/>
              </a:ext>
            </a:extLst>
          </p:cNvPr>
          <p:cNvSpPr txBox="1"/>
          <p:nvPr/>
        </p:nvSpPr>
        <p:spPr>
          <a:xfrm>
            <a:off x="3097950" y="1389010"/>
            <a:ext cx="5660149" cy="731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3600" b="1" dirty="0" err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Apresentadores</a:t>
            </a:r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</a:t>
            </a:r>
            <a:r>
              <a:rPr lang="en-US" sz="3600" b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– CC1Ma</a:t>
            </a:r>
            <a:endParaRPr lang="en-US" sz="36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4" name="Member 1 Name">
            <a:extLst>
              <a:ext uri="{FF2B5EF4-FFF2-40B4-BE49-F238E27FC236}">
                <a16:creationId xmlns:a16="http://schemas.microsoft.com/office/drawing/2014/main" id="{1AB03295-F247-4E58-A99A-E9AB46CEE3AC}"/>
              </a:ext>
            </a:extLst>
          </p:cNvPr>
          <p:cNvSpPr txBox="1"/>
          <p:nvPr/>
        </p:nvSpPr>
        <p:spPr>
          <a:xfrm>
            <a:off x="1668481" y="4394507"/>
            <a:ext cx="1536192" cy="2626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Arthur Rocco</a:t>
            </a:r>
          </a:p>
        </p:txBody>
      </p:sp>
      <p:sp>
        <p:nvSpPr>
          <p:cNvPr id="15" name="Member 2 Name">
            <a:extLst>
              <a:ext uri="{FF2B5EF4-FFF2-40B4-BE49-F238E27FC236}">
                <a16:creationId xmlns:a16="http://schemas.microsoft.com/office/drawing/2014/main" id="{806F342B-6293-446E-9480-43F30FF418F3}"/>
              </a:ext>
            </a:extLst>
          </p:cNvPr>
          <p:cNvSpPr txBox="1"/>
          <p:nvPr/>
        </p:nvSpPr>
        <p:spPr>
          <a:xfrm>
            <a:off x="3817777" y="4394507"/>
            <a:ext cx="1959882" cy="3822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Felipe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Zucolotto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6" name="Member 3 Name">
            <a:extLst>
              <a:ext uri="{FF2B5EF4-FFF2-40B4-BE49-F238E27FC236}">
                <a16:creationId xmlns:a16="http://schemas.microsoft.com/office/drawing/2014/main" id="{C46FF401-EF89-4D3B-A943-3D6C4404F32B}"/>
              </a:ext>
            </a:extLst>
          </p:cNvPr>
          <p:cNvSpPr txBox="1"/>
          <p:nvPr/>
        </p:nvSpPr>
        <p:spPr>
          <a:xfrm>
            <a:off x="6390764" y="4394507"/>
            <a:ext cx="1791620" cy="3657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Guilherme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Vizzoni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7" name="Member 4 Name">
            <a:extLst>
              <a:ext uri="{FF2B5EF4-FFF2-40B4-BE49-F238E27FC236}">
                <a16:creationId xmlns:a16="http://schemas.microsoft.com/office/drawing/2014/main" id="{1BCDB6E7-C4FF-490B-A7BE-B943FF994FEC}"/>
              </a:ext>
            </a:extLst>
          </p:cNvPr>
          <p:cNvSpPr txBox="1"/>
          <p:nvPr/>
        </p:nvSpPr>
        <p:spPr>
          <a:xfrm>
            <a:off x="8954097" y="4415441"/>
            <a:ext cx="1536192" cy="3657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Luiz Gustavo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345554" y="476601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pic>
        <p:nvPicPr>
          <p:cNvPr id="4" name="Picture 4" descr="Personagem | Monkey D. Luffy">
            <a:extLst>
              <a:ext uri="{FF2B5EF4-FFF2-40B4-BE49-F238E27FC236}">
                <a16:creationId xmlns:a16="http://schemas.microsoft.com/office/drawing/2014/main" id="{E1DA874D-9233-A3F3-C784-F7A42EB59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539" y="2360295"/>
            <a:ext cx="1898206" cy="1885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4387F888-1080-B007-2E37-7FD56EFB3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74" y="2310357"/>
            <a:ext cx="1898206" cy="193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7479D3F1-AAB0-18BE-DF48-6EA0E4E7B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537" y="2319546"/>
            <a:ext cx="1885134" cy="188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m 7" descr="Homem de terno e gravata sorrindo&#10;&#10;Descrição gerada automaticamente">
            <a:extLst>
              <a:ext uri="{FF2B5EF4-FFF2-40B4-BE49-F238E27FC236}">
                <a16:creationId xmlns:a16="http://schemas.microsoft.com/office/drawing/2014/main" id="{5CA91740-FE51-2004-C3B1-19122C2A3D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613" y="2360295"/>
            <a:ext cx="1885134" cy="18874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0879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C3C17FAC-4649-45DF-8F93-97727ACC2E2E}"/>
              </a:ext>
            </a:extLst>
          </p:cNvPr>
          <p:cNvSpPr txBox="1"/>
          <p:nvPr/>
        </p:nvSpPr>
        <p:spPr>
          <a:xfrm>
            <a:off x="510990" y="1423614"/>
            <a:ext cx="7603200" cy="731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Top 10 </a:t>
            </a:r>
            <a:r>
              <a:rPr lang="pt-BR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tópicos</a:t>
            </a:r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da </a:t>
            </a:r>
            <a:r>
              <a:rPr lang="pt-BR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apresentação</a:t>
            </a:r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</a:t>
            </a:r>
            <a:endParaRPr lang="en-US" sz="36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5" name="Home     TV Shows     Movies     Recently Added     My List">
            <a:extLst>
              <a:ext uri="{FF2B5EF4-FFF2-40B4-BE49-F238E27FC236}">
                <a16:creationId xmlns:a16="http://schemas.microsoft.com/office/drawing/2014/main" id="{2AE15A0D-B8ED-4A9E-888D-2BEAC21EF48B}"/>
              </a:ext>
            </a:extLst>
          </p:cNvPr>
          <p:cNvSpPr txBox="1"/>
          <p:nvPr/>
        </p:nvSpPr>
        <p:spPr>
          <a:xfrm>
            <a:off x="2331115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b="1" i="1" dirty="0">
                <a:solidFill>
                  <a:srgbClr val="C00000"/>
                </a:solidFill>
                <a:latin typeface="Helvetica Neue"/>
              </a:rPr>
              <a:t>Tópico</a:t>
            </a:r>
            <a:r>
              <a:rPr lang="es-CO" b="1" i="1" dirty="0">
                <a:solidFill>
                  <a:srgbClr val="C00000"/>
                </a:solidFill>
                <a:latin typeface="Helvetica Neue"/>
              </a:rPr>
              <a:t> 1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26" name="Home     TV Shows     Movies     Recently Added     My List">
            <a:extLst>
              <a:ext uri="{FF2B5EF4-FFF2-40B4-BE49-F238E27FC236}">
                <a16:creationId xmlns:a16="http://schemas.microsoft.com/office/drawing/2014/main" id="{2AE15A0D-B8ED-4A9E-888D-2BEAC21EF48B}"/>
              </a:ext>
            </a:extLst>
          </p:cNvPr>
          <p:cNvSpPr txBox="1"/>
          <p:nvPr/>
        </p:nvSpPr>
        <p:spPr>
          <a:xfrm>
            <a:off x="3345738" y="368815"/>
            <a:ext cx="102303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7" name="Home     TV Shows     Movies     Recently Added     My List">
            <a:extLst>
              <a:ext uri="{FF2B5EF4-FFF2-40B4-BE49-F238E27FC236}">
                <a16:creationId xmlns:a16="http://schemas.microsoft.com/office/drawing/2014/main" id="{2AE15A0D-B8ED-4A9E-888D-2BEAC21EF48B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8" name="TextBox 47">
            <a:extLst>
              <a:ext uri="{FF2B5EF4-FFF2-40B4-BE49-F238E27FC236}">
                <a16:creationId xmlns:a16="http://schemas.microsoft.com/office/drawing/2014/main" id="{A6920CD3-D93F-460E-89A6-BCE43074A5BA}"/>
              </a:ext>
            </a:extLst>
          </p:cNvPr>
          <p:cNvSpPr txBox="1"/>
          <p:nvPr/>
        </p:nvSpPr>
        <p:spPr>
          <a:xfrm>
            <a:off x="499715" y="2181179"/>
            <a:ext cx="9482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Alguns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melhores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tópicos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que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foram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selecionados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para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melhorar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sua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t-BR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maratona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filmes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=)</a:t>
            </a:r>
          </a:p>
        </p:txBody>
      </p:sp>
      <p:sp>
        <p:nvSpPr>
          <p:cNvPr id="29" name="Home     TV Shows     Movies     Recently Added     My List">
            <a:extLst>
              <a:ext uri="{FF2B5EF4-FFF2-40B4-BE49-F238E27FC236}">
                <a16:creationId xmlns:a16="http://schemas.microsoft.com/office/drawing/2014/main" id="{2AE15A0D-B8ED-4A9E-888D-2BEAC21EF48B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0" name="Home     TV Shows     Movies     Recently Added     My List">
            <a:extLst>
              <a:ext uri="{FF2B5EF4-FFF2-40B4-BE49-F238E27FC236}">
                <a16:creationId xmlns:a16="http://schemas.microsoft.com/office/drawing/2014/main" id="{2AE15A0D-B8ED-4A9E-888D-2BEAC21EF48B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23785" y="3429000"/>
            <a:ext cx="1058218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>
                <a:ln w="38100">
                  <a:solidFill>
                    <a:srgbClr val="E6E6E6"/>
                  </a:solidFill>
                </a:ln>
                <a:noFill/>
                <a:latin typeface="Impact" panose="020B0806030902050204" pitchFamily="34" charset="0"/>
              </a:rPr>
              <a:t>1   2   3   4   5</a:t>
            </a:r>
          </a:p>
        </p:txBody>
      </p:sp>
      <p:grpSp>
        <p:nvGrpSpPr>
          <p:cNvPr id="44" name="Grupo 43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36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riángulo isósceles 36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3" name="Elipse 42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39B0A462-E259-9136-E76F-B7FDBD446999}"/>
              </a:ext>
            </a:extLst>
          </p:cNvPr>
          <p:cNvSpPr txBox="1"/>
          <p:nvPr/>
        </p:nvSpPr>
        <p:spPr>
          <a:xfrm rot="16200000">
            <a:off x="-525631" y="3430326"/>
            <a:ext cx="45594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Início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1E90A7C-D1E0-72CE-9507-10B9B4547835}"/>
              </a:ext>
            </a:extLst>
          </p:cNvPr>
          <p:cNvSpPr txBox="1"/>
          <p:nvPr/>
        </p:nvSpPr>
        <p:spPr>
          <a:xfrm rot="16200000">
            <a:off x="1474787" y="3157908"/>
            <a:ext cx="47904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 que </a:t>
            </a:r>
            <a:r>
              <a:rPr lang="pt-BR" sz="48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é</a:t>
            </a:r>
            <a:r>
              <a:rPr lang="en-US" sz="48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pt-BR" sz="4800" b="1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A6AD7F9-2758-0672-9C64-2CB07337B850}"/>
              </a:ext>
            </a:extLst>
          </p:cNvPr>
          <p:cNvSpPr txBox="1"/>
          <p:nvPr/>
        </p:nvSpPr>
        <p:spPr>
          <a:xfrm rot="16200000">
            <a:off x="5315950" y="3010488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Autores</a:t>
            </a:r>
            <a:r>
              <a:rPr lang="en-US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pt-BR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Inventores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4BFC2F0-0297-C3FE-14B5-7E97368716B4}"/>
              </a:ext>
            </a:extLst>
          </p:cNvPr>
          <p:cNvSpPr txBox="1"/>
          <p:nvPr/>
        </p:nvSpPr>
        <p:spPr>
          <a:xfrm rot="16200000">
            <a:off x="3809275" y="3907163"/>
            <a:ext cx="45594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Quando surgiu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53DB084E-9D4E-4B1E-8455-44F743EBD1D9}"/>
              </a:ext>
            </a:extLst>
          </p:cNvPr>
          <p:cNvSpPr txBox="1"/>
          <p:nvPr/>
        </p:nvSpPr>
        <p:spPr>
          <a:xfrm rot="16200000">
            <a:off x="7651664" y="3244650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Princípios de Funcionamento</a:t>
            </a:r>
          </a:p>
        </p:txBody>
      </p:sp>
      <p:pic>
        <p:nvPicPr>
          <p:cNvPr id="2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BFBB1F6B-CDEB-F67A-2075-24FE3FE99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41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9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47">
            <a:extLst>
              <a:ext uri="{FF2B5EF4-FFF2-40B4-BE49-F238E27FC236}">
                <a16:creationId xmlns:a16="http://schemas.microsoft.com/office/drawing/2014/main" id="{A6920CD3-D93F-460E-89A6-BCE43074A5BA}"/>
              </a:ext>
            </a:extLst>
          </p:cNvPr>
          <p:cNvSpPr txBox="1"/>
          <p:nvPr/>
        </p:nvSpPr>
        <p:spPr>
          <a:xfrm>
            <a:off x="499715" y="2181179"/>
            <a:ext cx="10485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Alguns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melhores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tópicos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que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foram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selecionados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para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melhorar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sua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t-BR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maratona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filmes</a:t>
            </a: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=)</a:t>
            </a:r>
          </a:p>
          <a:p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23785" y="3412066"/>
            <a:ext cx="1141668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>
                <a:ln w="38100">
                  <a:solidFill>
                    <a:srgbClr val="E6E6E6"/>
                  </a:solidFill>
                </a:ln>
                <a:noFill/>
                <a:latin typeface="Impact" panose="020B0806030902050204" pitchFamily="34" charset="0"/>
              </a:rPr>
              <a:t>6   7   8   9   10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35" name="Grupo 34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0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riángulo isósceles 40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3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4" name="Elipse 43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8349B03A-2639-FC70-7488-155ED0637941}"/>
              </a:ext>
            </a:extLst>
          </p:cNvPr>
          <p:cNvSpPr txBox="1"/>
          <p:nvPr/>
        </p:nvSpPr>
        <p:spPr>
          <a:xfrm rot="16200000">
            <a:off x="118329" y="4055930"/>
            <a:ext cx="43718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Tecnologias envolvidas no mercado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8F4E874-4D4E-768F-8451-586BF4A2B0DD}"/>
              </a:ext>
            </a:extLst>
          </p:cNvPr>
          <p:cNvSpPr txBox="1"/>
          <p:nvPr/>
        </p:nvSpPr>
        <p:spPr>
          <a:xfrm rot="16200000">
            <a:off x="855221" y="3277641"/>
            <a:ext cx="6563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Profissões</a:t>
            </a:r>
            <a:r>
              <a:rPr lang="en-US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pt-BR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Salários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FA169C9-56DD-90A0-9032-66AB88045C7F}"/>
              </a:ext>
            </a:extLst>
          </p:cNvPr>
          <p:cNvSpPr txBox="1"/>
          <p:nvPr/>
        </p:nvSpPr>
        <p:spPr>
          <a:xfrm rot="16200000">
            <a:off x="4369963" y="3968109"/>
            <a:ext cx="41781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Mercado de </a:t>
            </a:r>
            <a:r>
              <a:rPr lang="en-US" sz="40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Trabalho</a:t>
            </a:r>
            <a:endParaRPr lang="pt-BR" sz="40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87597A8-A2B5-9896-8184-8D8F203D75FA}"/>
              </a:ext>
            </a:extLst>
          </p:cNvPr>
          <p:cNvSpPr txBox="1"/>
          <p:nvPr/>
        </p:nvSpPr>
        <p:spPr>
          <a:xfrm rot="16200000">
            <a:off x="7056995" y="3729673"/>
            <a:ext cx="3134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Notícia</a:t>
            </a:r>
            <a:endParaRPr lang="pt-BR" sz="48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109A72B-8FCC-6B74-1B89-EF99264E11C8}"/>
              </a:ext>
            </a:extLst>
          </p:cNvPr>
          <p:cNvSpPr txBox="1"/>
          <p:nvPr/>
        </p:nvSpPr>
        <p:spPr>
          <a:xfrm rot="16200000">
            <a:off x="8628469" y="3222910"/>
            <a:ext cx="57837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Ref. Bibliográfica </a:t>
            </a:r>
          </a:p>
        </p:txBody>
      </p:sp>
      <p:pic>
        <p:nvPicPr>
          <p:cNvPr id="7" name="Picture 6" descr="Arrascaeta pode ajudar o Flamengo pedindo nacionalidade brasileira">
            <a:extLst>
              <a:ext uri="{FF2B5EF4-FFF2-40B4-BE49-F238E27FC236}">
                <a16:creationId xmlns:a16="http://schemas.microsoft.com/office/drawing/2014/main" id="{35EAAFC1-3091-9444-8107-B641504E5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662" y="290568"/>
            <a:ext cx="378068" cy="38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4ED153F9-EA84-6001-146F-A7FC8040820D}"/>
              </a:ext>
            </a:extLst>
          </p:cNvPr>
          <p:cNvSpPr txBox="1"/>
          <p:nvPr/>
        </p:nvSpPr>
        <p:spPr>
          <a:xfrm>
            <a:off x="510990" y="1423614"/>
            <a:ext cx="7603200" cy="731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Top 10 </a:t>
            </a:r>
            <a:r>
              <a:rPr lang="pt-BR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tópicos</a:t>
            </a:r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da </a:t>
            </a:r>
            <a:r>
              <a:rPr lang="pt-BR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apresentação</a:t>
            </a:r>
            <a:r>
              <a:rPr lang="en-US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</a:t>
            </a:r>
            <a:endParaRPr lang="en-US" sz="36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9" name="Home     TV Shows     Movies     Recently Added     My List">
            <a:extLst>
              <a:ext uri="{FF2B5EF4-FFF2-40B4-BE49-F238E27FC236}">
                <a16:creationId xmlns:a16="http://schemas.microsoft.com/office/drawing/2014/main" id="{07241D78-EC83-A946-A929-B53832576DE1}"/>
              </a:ext>
            </a:extLst>
          </p:cNvPr>
          <p:cNvSpPr txBox="1"/>
          <p:nvPr/>
        </p:nvSpPr>
        <p:spPr>
          <a:xfrm>
            <a:off x="2331115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b="1" i="1" dirty="0">
                <a:solidFill>
                  <a:srgbClr val="C00000"/>
                </a:solidFill>
                <a:latin typeface="Helvetica Neue"/>
              </a:rPr>
              <a:t>Tópico</a:t>
            </a:r>
            <a:r>
              <a:rPr lang="es-CO" b="1" i="1" dirty="0">
                <a:solidFill>
                  <a:srgbClr val="C00000"/>
                </a:solidFill>
                <a:latin typeface="Helvetica Neue"/>
              </a:rPr>
              <a:t> 1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10" name="Home     TV Shows     Movies     Recently Added     My List">
            <a:extLst>
              <a:ext uri="{FF2B5EF4-FFF2-40B4-BE49-F238E27FC236}">
                <a16:creationId xmlns:a16="http://schemas.microsoft.com/office/drawing/2014/main" id="{94677977-4EFA-9203-69B8-6D26744D7A38}"/>
              </a:ext>
            </a:extLst>
          </p:cNvPr>
          <p:cNvSpPr txBox="1"/>
          <p:nvPr/>
        </p:nvSpPr>
        <p:spPr>
          <a:xfrm>
            <a:off x="3345738" y="368815"/>
            <a:ext cx="102303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1" name="Home     TV Shows     Movies     Recently Added     My List">
            <a:extLst>
              <a:ext uri="{FF2B5EF4-FFF2-40B4-BE49-F238E27FC236}">
                <a16:creationId xmlns:a16="http://schemas.microsoft.com/office/drawing/2014/main" id="{E7C53BF4-9932-02B4-77B9-4C3C9E069798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3" name="Home     TV Shows     Movies     Recently Added     My List">
            <a:extLst>
              <a:ext uri="{FF2B5EF4-FFF2-40B4-BE49-F238E27FC236}">
                <a16:creationId xmlns:a16="http://schemas.microsoft.com/office/drawing/2014/main" id="{73177593-21A9-E0B4-37A4-3E1E16211A39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4" name="Home     TV Shows     Movies     Recently Added     My List">
            <a:extLst>
              <a:ext uri="{FF2B5EF4-FFF2-40B4-BE49-F238E27FC236}">
                <a16:creationId xmlns:a16="http://schemas.microsoft.com/office/drawing/2014/main" id="{38F2018E-C168-8992-39DC-595FC9310C45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0967391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Uma imagem contendo pessoa, segurando, olhando, escuro&#10;&#10;Descrição gerada automaticamente">
            <a:extLst>
              <a:ext uri="{FF2B5EF4-FFF2-40B4-BE49-F238E27FC236}">
                <a16:creationId xmlns:a16="http://schemas.microsoft.com/office/drawing/2014/main" id="{64D1593C-3F2F-861A-1A08-F577DC6B83A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2" b="3192"/>
          <a:stretch>
            <a:fillRect/>
          </a:stretch>
        </p:blipFill>
        <p:spPr>
          <a:xfrm>
            <a:off x="8804623" y="1033223"/>
            <a:ext cx="2285908" cy="1305728"/>
          </a:xfrm>
        </p:spPr>
      </p:pic>
      <p:pic>
        <p:nvPicPr>
          <p:cNvPr id="22" name="Espaço Reservado para Imagem 21" descr="Uma imagem contendo circuito, mesa, quarto&#10;&#10;Descrição gerada automaticamente">
            <a:extLst>
              <a:ext uri="{FF2B5EF4-FFF2-40B4-BE49-F238E27FC236}">
                <a16:creationId xmlns:a16="http://schemas.microsoft.com/office/drawing/2014/main" id="{A00A5878-967D-603E-6F75-CC23613474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" r="1403"/>
          <a:stretch>
            <a:fillRect/>
          </a:stretch>
        </p:blipFill>
        <p:spPr>
          <a:xfrm>
            <a:off x="5918200" y="2776538"/>
            <a:ext cx="2286000" cy="1304925"/>
          </a:xfrm>
        </p:spPr>
      </p:pic>
      <p:pic>
        <p:nvPicPr>
          <p:cNvPr id="42" name="Espaço Reservado para Imagem 41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D8DA934-B9D0-1DDA-466D-26B25719328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" r="326"/>
          <a:stretch>
            <a:fillRect/>
          </a:stretch>
        </p:blipFill>
        <p:spPr>
          <a:xfrm>
            <a:off x="8812213" y="2776538"/>
            <a:ext cx="2286000" cy="1304925"/>
          </a:xfrm>
        </p:spPr>
      </p:pic>
      <p:pic>
        <p:nvPicPr>
          <p:cNvPr id="7" name="Espaço Reservado para Imagem 6">
            <a:extLst>
              <a:ext uri="{FF2B5EF4-FFF2-40B4-BE49-F238E27FC236}">
                <a16:creationId xmlns:a16="http://schemas.microsoft.com/office/drawing/2014/main" id="{F49373DC-899B-7351-7B04-38D9FE37A05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0" b="7110"/>
          <a:stretch>
            <a:fillRect/>
          </a:stretch>
        </p:blipFill>
        <p:spPr>
          <a:xfrm>
            <a:off x="5917867" y="4595974"/>
            <a:ext cx="2285908" cy="1305728"/>
          </a:xfrm>
        </p:spPr>
      </p:pic>
      <p:pic>
        <p:nvPicPr>
          <p:cNvPr id="50" name="Espaço Reservado para Imagem 49" descr="Uma imagem contendo Padrão do plano de fundo&#10;&#10;Descrição gerada automaticamente">
            <a:extLst>
              <a:ext uri="{FF2B5EF4-FFF2-40B4-BE49-F238E27FC236}">
                <a16:creationId xmlns:a16="http://schemas.microsoft.com/office/drawing/2014/main" id="{224AD483-347A-2D87-CE8C-CDD2D19B62E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49" b="11849"/>
          <a:stretch>
            <a:fillRect/>
          </a:stretch>
        </p:blipFill>
        <p:spPr>
          <a:xfrm>
            <a:off x="8793163" y="4595813"/>
            <a:ext cx="2286000" cy="1306512"/>
          </a:xfrm>
        </p:spPr>
      </p:pic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75919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INTRODU</a:t>
            </a:r>
            <a:r>
              <a:rPr lang="pt-BR" sz="3600" b="1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ÇÃO</a:t>
            </a:r>
            <a:endParaRPr lang="en-IN" sz="3600" b="1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4E8D1F40-9D7D-4D13-AF27-2F69F82A5763}"/>
              </a:ext>
            </a:extLst>
          </p:cNvPr>
          <p:cNvSpPr txBox="1"/>
          <p:nvPr/>
        </p:nvSpPr>
        <p:spPr>
          <a:xfrm>
            <a:off x="841426" y="2971493"/>
            <a:ext cx="3292423" cy="617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9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 computação em nuvem é a entrega de recursos de TI sob demanda por meio da Internet com definição de preço de pagamento conforme o uso.</a:t>
            </a:r>
            <a:endParaRPr lang="en-IN" sz="1000" b="1" dirty="0">
              <a:solidFill>
                <a:schemeClr val="bg1"/>
              </a:solidFill>
              <a:latin typeface="Inter Light" panose="02000403000000020004" pitchFamily="50" charset="0"/>
              <a:ea typeface="Inter Light" panose="02000403000000020004" pitchFamily="50" charset="0"/>
              <a:cs typeface="Inter Light" panose="02000403000000020004" pitchFamily="50" charset="0"/>
            </a:endParaRP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41425" y="3908051"/>
            <a:ext cx="3292423" cy="1833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sz="1100" dirty="0">
                <a:solidFill>
                  <a:schemeClr val="bg1"/>
                </a:solidFill>
                <a:effectLst/>
                <a:latin typeface="Inter Light" panose="02000403000000020004"/>
                <a:ea typeface="Calibri" panose="020F0502020204030204" pitchFamily="34" charset="0"/>
              </a:rPr>
              <a:t>Em vez de manter servidores e infraestrutura de TI no local, as empresas podem alugar recursos de computação de provedores de nuvem e acessá-los por meio da Internet</a:t>
            </a: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sz="1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XaaS</a:t>
            </a:r>
            <a:r>
              <a:rPr lang="pt-BR" sz="1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refere-se a um modelo de entrega de serviços baseado na nuvem, onde diferentes tipos de serviços são disponibilizados para os usuários através da Internet.</a:t>
            </a:r>
            <a:endParaRPr lang="en-IN" sz="600" b="1" dirty="0">
              <a:solidFill>
                <a:schemeClr val="bg1"/>
              </a:solidFill>
              <a:latin typeface="Inter Light" panose="02000403000000020004"/>
              <a:ea typeface="Inter Light" panose="02000403000000020004" pitchFamily="50" charset="0"/>
              <a:cs typeface="Inter Light" panose="02000403000000020004" pitchFamily="50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1744649" cy="497149"/>
            <a:chOff x="954101" y="1677362"/>
            <a:chExt cx="1744649" cy="497149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1385514" y="1770804"/>
              <a:ext cx="1313236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O que </a:t>
              </a:r>
              <a:r>
                <a:rPr lang="pt-BR" b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é </a:t>
              </a:r>
              <a:r>
                <a:rPr lang="en-US" b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?</a:t>
              </a:r>
              <a:endParaRPr lang="en-US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798513" y="2566277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97% </a:t>
            </a:r>
            <a:r>
              <a:rPr lang="en-US" err="1">
                <a:solidFill>
                  <a:schemeClr val="accent6"/>
                </a:solidFill>
              </a:rPr>
              <a:t>pra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 err="1">
                <a:solidFill>
                  <a:schemeClr val="accent6"/>
                </a:solidFill>
              </a:rPr>
              <a:t>você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2185899" y="2636284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227078" y="6161101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tx1"/>
                  </a:solidFill>
                </a:rPr>
                <a:t>    </a:t>
              </a:r>
              <a:endParaRPr lang="en-US" sz="16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3" name="Espaço Reservado para Imagem 2" descr="Uma imagem contendo animal, crustáceo&#10;&#10;Descrição gerada automaticamente">
            <a:extLst>
              <a:ext uri="{FF2B5EF4-FFF2-40B4-BE49-F238E27FC236}">
                <a16:creationId xmlns:a16="http://schemas.microsoft.com/office/drawing/2014/main" id="{1EFAC7BB-3BC6-9DAE-350B-63ABB05061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6" r="7696"/>
          <a:stretch>
            <a:fillRect/>
          </a:stretch>
        </p:blipFill>
        <p:spPr>
          <a:xfrm>
            <a:off x="5917867" y="1024498"/>
            <a:ext cx="2285908" cy="1305728"/>
          </a:xfrm>
        </p:spPr>
      </p:pic>
      <p:pic>
        <p:nvPicPr>
          <p:cNvPr id="2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106D01B8-ECC6-74FE-5DB7-9EDD0650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7" y="294187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Home     TV Shows     Movies     Recently Added     My List">
            <a:extLst>
              <a:ext uri="{FF2B5EF4-FFF2-40B4-BE49-F238E27FC236}">
                <a16:creationId xmlns:a16="http://schemas.microsoft.com/office/drawing/2014/main" id="{1B3A57D1-2DCD-EA7A-F353-46EBA0530B8F}"/>
              </a:ext>
            </a:extLst>
          </p:cNvPr>
          <p:cNvSpPr txBox="1"/>
          <p:nvPr/>
        </p:nvSpPr>
        <p:spPr>
          <a:xfrm>
            <a:off x="2339672" y="359841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6" name="Home     TV Shows     Movies     Recently Added     My List">
            <a:extLst>
              <a:ext uri="{FF2B5EF4-FFF2-40B4-BE49-F238E27FC236}">
                <a16:creationId xmlns:a16="http://schemas.microsoft.com/office/drawing/2014/main" id="{4D5AFC8B-8D10-A5D9-46CB-639E978545D7}"/>
              </a:ext>
            </a:extLst>
          </p:cNvPr>
          <p:cNvSpPr txBox="1"/>
          <p:nvPr/>
        </p:nvSpPr>
        <p:spPr>
          <a:xfrm>
            <a:off x="3289265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2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8" name="Home     TV Shows     Movies     Recently Added     My List">
            <a:extLst>
              <a:ext uri="{FF2B5EF4-FFF2-40B4-BE49-F238E27FC236}">
                <a16:creationId xmlns:a16="http://schemas.microsoft.com/office/drawing/2014/main" id="{0F586110-E33A-C03F-188B-8021DE67FFA2}"/>
              </a:ext>
            </a:extLst>
          </p:cNvPr>
          <p:cNvSpPr txBox="1"/>
          <p:nvPr/>
        </p:nvSpPr>
        <p:spPr>
          <a:xfrm>
            <a:off x="4299864" y="368815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3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9" name="Home     TV Shows     Movies     Recently Added     My List">
            <a:extLst>
              <a:ext uri="{FF2B5EF4-FFF2-40B4-BE49-F238E27FC236}">
                <a16:creationId xmlns:a16="http://schemas.microsoft.com/office/drawing/2014/main" id="{7B8902D8-FF68-91F0-3A71-9FFE33D5C10F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0" name="Home     TV Shows     Movies     Recently Added     My List">
            <a:extLst>
              <a:ext uri="{FF2B5EF4-FFF2-40B4-BE49-F238E27FC236}">
                <a16:creationId xmlns:a16="http://schemas.microsoft.com/office/drawing/2014/main" id="{5E7A280B-1581-95AD-5C6A-74DF510B5A70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61950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putação em nuvem, você sabe quem inventou e como surgiu?">
            <a:extLst>
              <a:ext uri="{FF2B5EF4-FFF2-40B4-BE49-F238E27FC236}">
                <a16:creationId xmlns:a16="http://schemas.microsoft.com/office/drawing/2014/main" id="{D2FA5D0D-AE1B-1E3E-B14D-7C22F6AD5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" y="1053665"/>
            <a:ext cx="12191999" cy="539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72159" y="-2370797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49325" y="1923982"/>
            <a:ext cx="7774630" cy="4225027"/>
            <a:chOff x="425100" y="2050742"/>
            <a:chExt cx="7774630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25100" y="2050742"/>
              <a:ext cx="7774630" cy="3561425"/>
              <a:chOff x="425100" y="2050742"/>
              <a:chExt cx="7774630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25100" y="2050742"/>
                <a:ext cx="7774630" cy="3514720"/>
                <a:chOff x="345201" y="2379216"/>
                <a:chExt cx="7774630" cy="3514720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27853" y="2837104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O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inicio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de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uma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grande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ferramenta</a:t>
                  </a: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45201" y="3999244"/>
                  <a:ext cx="5430569" cy="1894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A computação em nuvem já existia há muito anos, desde a década de 1950;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Centralizado;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Na década de 1960, que a computação em nuvem foi ganhando forma;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John McCarthy; 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Joseph Carl </a:t>
                  </a:r>
                  <a:r>
                    <a:rPr lang="pt-BR" sz="11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Robnett</a:t>
                  </a: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11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Licklider</a:t>
                  </a: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ARPANET;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1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Nos anos 2000, começa a ser oferecida comercialmente.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endParaRPr lang="en-US" sz="12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210590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Quando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surgiu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?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2" y="3676336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707586" y="3741792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6228" y="369697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pic>
        <p:nvPicPr>
          <p:cNvPr id="9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5816D4E2-18BF-C067-8FDC-BB3175559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6" y="294186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6528FC56-4551-F429-01C2-ED865D33F0D0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B1DC0774-A1E1-5C44-BBCE-ECCC4F316373}"/>
              </a:ext>
            </a:extLst>
          </p:cNvPr>
          <p:cNvSpPr txBox="1"/>
          <p:nvPr/>
        </p:nvSpPr>
        <p:spPr>
          <a:xfrm>
            <a:off x="32754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6A940B13-30CE-8B6E-9650-200C8EA8FC1E}"/>
              </a:ext>
            </a:extLst>
          </p:cNvPr>
          <p:cNvSpPr txBox="1"/>
          <p:nvPr/>
        </p:nvSpPr>
        <p:spPr>
          <a:xfrm>
            <a:off x="4194866" y="379674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3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36" name="Home     TV Shows     Movies     Recently Added     My List">
            <a:extLst>
              <a:ext uri="{FF2B5EF4-FFF2-40B4-BE49-F238E27FC236}">
                <a16:creationId xmlns:a16="http://schemas.microsoft.com/office/drawing/2014/main" id="{8BAF9C7F-CD79-979F-7D41-51793DA50D3F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7" name="Home     TV Shows     Movies     Recently Added     My List">
            <a:extLst>
              <a:ext uri="{FF2B5EF4-FFF2-40B4-BE49-F238E27FC236}">
                <a16:creationId xmlns:a16="http://schemas.microsoft.com/office/drawing/2014/main" id="{2B7159CF-7DFD-82AA-E593-360853E1C908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3527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8" grpId="0" animBg="1"/>
      <p:bldP spid="19" grpId="0" animBg="1"/>
      <p:bldP spid="20" grpId="0" animBg="1"/>
      <p:bldP spid="36" grpId="0" animBg="1"/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putação em nuvem, você sabe quem inventou e como surgiu?">
            <a:extLst>
              <a:ext uri="{FF2B5EF4-FFF2-40B4-BE49-F238E27FC236}">
                <a16:creationId xmlns:a16="http://schemas.microsoft.com/office/drawing/2014/main" id="{D2FA5D0D-AE1B-1E3E-B14D-7C22F6AD5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" y="1053665"/>
            <a:ext cx="12191999" cy="539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72158" y="-2370797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142215" y="1923982"/>
            <a:ext cx="7771139" cy="3561425"/>
            <a:chOff x="417990" y="2050742"/>
            <a:chExt cx="7771139" cy="3561425"/>
          </a:xfrm>
        </p:grpSpPr>
        <p:grpSp>
          <p:nvGrpSpPr>
            <p:cNvPr id="14" name="Grupo 13"/>
            <p:cNvGrpSpPr/>
            <p:nvPr/>
          </p:nvGrpSpPr>
          <p:grpSpPr>
            <a:xfrm>
              <a:off x="417990" y="2050742"/>
              <a:ext cx="7771139" cy="3561425"/>
              <a:chOff x="417990" y="2050742"/>
              <a:chExt cx="7771139" cy="3561425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417990" y="2050742"/>
                <a:ext cx="7771139" cy="2908407"/>
                <a:chOff x="338091" y="2379216"/>
                <a:chExt cx="7771139" cy="2908407"/>
              </a:xfrm>
            </p:grpSpPr>
            <p:sp>
              <p:nvSpPr>
                <p:cNvPr id="1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417252" y="2846176"/>
                  <a:ext cx="7691978" cy="11331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Como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surgiu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o </a:t>
                  </a:r>
                  <a:r>
                    <a:rPr lang="en-US" sz="3600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termo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pt-BR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“nuvem” </a:t>
                  </a:r>
                  <a:r>
                    <a:rPr lang="en-US" sz="3600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?</a:t>
                  </a:r>
                </a:p>
              </p:txBody>
            </p:sp>
            <p:sp>
              <p:nvSpPr>
                <p:cNvPr id="28" name="TextBox 47">
                  <a:extLst>
                    <a:ext uri="{FF2B5EF4-FFF2-40B4-BE49-F238E27FC236}">
                      <a16:creationId xmlns:a16="http://schemas.microsoft.com/office/drawing/2014/main" id="{A6920CD3-D93F-460E-89A6-BCE43074A5BA}"/>
                    </a:ext>
                  </a:extLst>
                </p:cNvPr>
                <p:cNvSpPr txBox="1"/>
                <p:nvPr/>
              </p:nvSpPr>
              <p:spPr>
                <a:xfrm>
                  <a:off x="338091" y="4156159"/>
                  <a:ext cx="5430569" cy="11314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Virtualização em 1990;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Redes Virtualizadas;</a:t>
                  </a:r>
                </a:p>
                <a:p>
                  <a:pPr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- “Cloud </a:t>
                  </a:r>
                  <a:r>
                    <a:rPr lang="pt-BR" sz="12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Computing</a:t>
                  </a: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” – </a:t>
                  </a:r>
                  <a:r>
                    <a:rPr lang="pt-BR" sz="12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Ramnath</a:t>
                  </a: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pt-BR" sz="1200" dirty="0" err="1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Chellappa</a:t>
                  </a:r>
                  <a:r>
                    <a:rPr lang="pt-BR" sz="1200" dirty="0">
                      <a:solidFill>
                        <a:schemeClr val="bg1"/>
                      </a:solidFill>
                      <a:effectLst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, 1997;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endParaRPr lang="en-US" sz="9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1" name="Grupo 20"/>
                <p:cNvGrpSpPr/>
                <p:nvPr/>
              </p:nvGrpSpPr>
              <p:grpSpPr>
                <a:xfrm>
                  <a:off x="516062" y="2379216"/>
                  <a:ext cx="300259" cy="406668"/>
                  <a:chOff x="4333460" y="1249016"/>
                  <a:chExt cx="3219131" cy="4359967"/>
                </a:xfrm>
              </p:grpSpPr>
              <p:sp>
                <p:nvSpPr>
                  <p:cNvPr id="22" name="Rectangle 1">
                    <a:extLst>
                      <a:ext uri="{FF2B5EF4-FFF2-40B4-BE49-F238E27FC236}">
                        <a16:creationId xmlns:a16="http://schemas.microsoft.com/office/drawing/2014/main" id="{4381F7BA-F038-4980-9BDD-366BB60E53F7}"/>
                      </a:ext>
                    </a:extLst>
                  </p:cNvPr>
                  <p:cNvSpPr/>
                  <p:nvPr/>
                </p:nvSpPr>
                <p:spPr>
                  <a:xfrm>
                    <a:off x="4333460" y="1249018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">
                    <a:extLst>
                      <a:ext uri="{FF2B5EF4-FFF2-40B4-BE49-F238E27FC236}">
                        <a16:creationId xmlns:a16="http://schemas.microsoft.com/office/drawing/2014/main" id="{5F428437-D0E8-4A5E-8F0D-779EDE699849}"/>
                      </a:ext>
                    </a:extLst>
                  </p:cNvPr>
                  <p:cNvSpPr/>
                  <p:nvPr/>
                </p:nvSpPr>
                <p:spPr>
                  <a:xfrm>
                    <a:off x="6549120" y="1249016"/>
                    <a:ext cx="1003471" cy="4359965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Parallelogram 3">
                    <a:extLst>
                      <a:ext uri="{FF2B5EF4-FFF2-40B4-BE49-F238E27FC236}">
                        <a16:creationId xmlns:a16="http://schemas.microsoft.com/office/drawing/2014/main" id="{D4C674BA-36C1-4ADC-8EA0-748BD1C41583}"/>
                      </a:ext>
                    </a:extLst>
                  </p:cNvPr>
                  <p:cNvSpPr/>
                  <p:nvPr/>
                </p:nvSpPr>
                <p:spPr>
                  <a:xfrm flipH="1">
                    <a:off x="4333460" y="1249016"/>
                    <a:ext cx="3219131" cy="4359967"/>
                  </a:xfrm>
                  <a:prstGeom prst="parallelogram">
                    <a:avLst>
                      <a:gd name="adj" fmla="val 65762"/>
                    </a:avLst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2" name="TextBox 3">
                  <a:extLst>
                    <a:ext uri="{FF2B5EF4-FFF2-40B4-BE49-F238E27FC236}">
                      <a16:creationId xmlns:a16="http://schemas.microsoft.com/office/drawing/2014/main" id="{C3C17FAC-4649-45DF-8F93-97727ACC2E2E}"/>
                    </a:ext>
                  </a:extLst>
                </p:cNvPr>
                <p:cNvSpPr txBox="1"/>
                <p:nvPr/>
              </p:nvSpPr>
              <p:spPr>
                <a:xfrm>
                  <a:off x="947475" y="2472658"/>
                  <a:ext cx="2105901" cy="403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noAutofit/>
                </a:bodyPr>
                <a:lstStyle/>
                <a:p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Quando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</a:t>
                  </a:r>
                  <a:r>
                    <a:rPr lang="en-US" b="1" dirty="0" err="1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surgiu</a:t>
                  </a:r>
                  <a:r>
                    <a:rPr lang="en-US" b="1" dirty="0">
                      <a:solidFill>
                        <a:schemeClr val="bg1"/>
                      </a:solidFill>
                      <a:latin typeface="Helvetica" pitchFamily="34" charset="0"/>
                      <a:cs typeface="Helvetica" pitchFamily="34" charset="0"/>
                    </a:rPr>
                    <a:t> ?</a:t>
                  </a:r>
                  <a:endParaRPr lang="en-US" dirty="0">
                    <a:solidFill>
                      <a:schemeClr val="bg1"/>
                    </a:solidFill>
                    <a:latin typeface="Helvetica" pitchFamily="34" charset="0"/>
                    <a:cs typeface="Helvetica" pitchFamily="34" charset="0"/>
                  </a:endParaRPr>
                </a:p>
              </p:txBody>
            </p:sp>
            <p:sp>
              <p:nvSpPr>
                <p:cNvPr id="3" name="CuadroTexto 2"/>
                <p:cNvSpPr txBox="1"/>
                <p:nvPr/>
              </p:nvSpPr>
              <p:spPr>
                <a:xfrm>
                  <a:off x="417252" y="3676336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6"/>
                      </a:solidFill>
                    </a:rPr>
                    <a:t>97% for you</a:t>
                  </a:r>
                </a:p>
              </p:txBody>
            </p:sp>
            <p:sp>
              <p:nvSpPr>
                <p:cNvPr id="4" name="Rectángulo 3"/>
                <p:cNvSpPr/>
                <p:nvPr/>
              </p:nvSpPr>
              <p:spPr>
                <a:xfrm>
                  <a:off x="1707586" y="3741792"/>
                  <a:ext cx="464669" cy="25745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/>
                    <a:t>16+</a:t>
                  </a:r>
                </a:p>
              </p:txBody>
            </p:sp>
            <p:sp>
              <p:nvSpPr>
                <p:cNvPr id="33" name="CuadroTexto 32"/>
                <p:cNvSpPr txBox="1"/>
                <p:nvPr/>
              </p:nvSpPr>
              <p:spPr>
                <a:xfrm>
                  <a:off x="2226228" y="3696972"/>
                  <a:ext cx="14559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2022</a:t>
                  </a:r>
                </a:p>
              </p:txBody>
            </p:sp>
          </p:grpSp>
          <p:sp>
            <p:nvSpPr>
              <p:cNvPr id="7" name="Rectángulo redondeado 6"/>
              <p:cNvSpPr/>
              <p:nvPr/>
            </p:nvSpPr>
            <p:spPr>
              <a:xfrm>
                <a:off x="497151" y="5318125"/>
                <a:ext cx="1147499" cy="23929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>
                    <a:solidFill>
                      <a:schemeClr val="tx1"/>
                    </a:solidFill>
                  </a:rPr>
                  <a:t>    </a:t>
                </a:r>
                <a:endParaRPr lang="en-US" sz="2000" b="1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843781" y="520231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+</a:t>
                </a:r>
              </a:p>
            </p:txBody>
          </p:sp>
          <p:sp>
            <p:nvSpPr>
              <p:cNvPr id="34" name="Elipse 33"/>
              <p:cNvSpPr/>
              <p:nvPr/>
            </p:nvSpPr>
            <p:spPr>
              <a:xfrm>
                <a:off x="2350640" y="5203794"/>
                <a:ext cx="408373" cy="408373"/>
              </a:xfrm>
              <a:prstGeom prst="ellipse">
                <a:avLst/>
              </a:prstGeom>
              <a:noFill/>
              <a:ln>
                <a:solidFill>
                  <a:srgbClr val="E6E6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50834" y="5264459"/>
                <a:ext cx="257161" cy="257161"/>
              </a:xfrm>
              <a:prstGeom prst="rect">
                <a:avLst/>
              </a:prstGeom>
            </p:spPr>
          </p:pic>
        </p:grp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628651" y="535303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708025" y="531495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>
                  <a:latin typeface="Helvetica" panose="020B0604020202020204" pitchFamily="34" charset="0"/>
                  <a:cs typeface="Helvetica" panose="020B0604020202020204" pitchFamily="34" charset="0"/>
                </a:rPr>
                <a:t>Play</a:t>
              </a:r>
            </a:p>
          </p:txBody>
        </p:sp>
      </p:grpSp>
      <p:pic>
        <p:nvPicPr>
          <p:cNvPr id="9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5816D4E2-18BF-C067-8FDC-BB3175559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6" y="294186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Home     TV Shows     Movies     Recently Added     My List">
            <a:extLst>
              <a:ext uri="{FF2B5EF4-FFF2-40B4-BE49-F238E27FC236}">
                <a16:creationId xmlns:a16="http://schemas.microsoft.com/office/drawing/2014/main" id="{DE69DD0C-F715-81B5-82D5-58B247229A42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9" name="Home     TV Shows     Movies     Recently Added     My List">
            <a:extLst>
              <a:ext uri="{FF2B5EF4-FFF2-40B4-BE49-F238E27FC236}">
                <a16:creationId xmlns:a16="http://schemas.microsoft.com/office/drawing/2014/main" id="{AC2A9E59-52BD-13B3-9A86-6B170A4A615D}"/>
              </a:ext>
            </a:extLst>
          </p:cNvPr>
          <p:cNvSpPr txBox="1"/>
          <p:nvPr/>
        </p:nvSpPr>
        <p:spPr>
          <a:xfrm>
            <a:off x="32754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47" name="Home     TV Shows     Movies     Recently Added     My List">
            <a:extLst>
              <a:ext uri="{FF2B5EF4-FFF2-40B4-BE49-F238E27FC236}">
                <a16:creationId xmlns:a16="http://schemas.microsoft.com/office/drawing/2014/main" id="{5AF0802E-1BA8-A562-2B03-B21D19C819ED}"/>
              </a:ext>
            </a:extLst>
          </p:cNvPr>
          <p:cNvSpPr txBox="1"/>
          <p:nvPr/>
        </p:nvSpPr>
        <p:spPr>
          <a:xfrm>
            <a:off x="4194866" y="379674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3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48" name="Home     TV Shows     Movies     Recently Added     My List">
            <a:extLst>
              <a:ext uri="{FF2B5EF4-FFF2-40B4-BE49-F238E27FC236}">
                <a16:creationId xmlns:a16="http://schemas.microsoft.com/office/drawing/2014/main" id="{9FCD54FF-DD8D-C3BE-15F4-8D59407272CC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49" name="Home     TV Shows     Movies     Recently Added     My List">
            <a:extLst>
              <a:ext uri="{FF2B5EF4-FFF2-40B4-BE49-F238E27FC236}">
                <a16:creationId xmlns:a16="http://schemas.microsoft.com/office/drawing/2014/main" id="{074C8755-3B9F-F8DC-2C26-838575EF904B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0800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38" grpId="0" animBg="1"/>
      <p:bldP spid="39" grpId="0" animBg="1"/>
      <p:bldP spid="47" grpId="0" animBg="1"/>
      <p:bldP spid="48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putação em nuvem, você sabe quem inventou e como surgiu?">
            <a:extLst>
              <a:ext uri="{FF2B5EF4-FFF2-40B4-BE49-F238E27FC236}">
                <a16:creationId xmlns:a16="http://schemas.microsoft.com/office/drawing/2014/main" id="{D2FA5D0D-AE1B-1E3E-B14D-7C22F6AD5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" y="1053665"/>
            <a:ext cx="12191999" cy="539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Bottom Gradient">
            <a:extLst>
              <a:ext uri="{FF2B5EF4-FFF2-40B4-BE49-F238E27FC236}">
                <a16:creationId xmlns:a16="http://schemas.microsoft.com/office/drawing/2014/main" id="{5BCA3DDC-22D6-40F2-9E1A-843393A931B9}"/>
              </a:ext>
            </a:extLst>
          </p:cNvPr>
          <p:cNvSpPr/>
          <p:nvPr/>
        </p:nvSpPr>
        <p:spPr>
          <a:xfrm rot="5400000">
            <a:off x="3372158" y="-2332697"/>
            <a:ext cx="5454435" cy="12192000"/>
          </a:xfrm>
          <a:prstGeom prst="rect">
            <a:avLst/>
          </a:prstGeom>
          <a:gradFill flip="none" rotWithShape="1">
            <a:gsLst>
              <a:gs pos="24000">
                <a:schemeClr val="tx1">
                  <a:alpha val="93000"/>
                </a:schemeClr>
              </a:gs>
              <a:gs pos="100000">
                <a:schemeClr val="tx1">
                  <a:tint val="23500"/>
                  <a:satMod val="160000"/>
                  <a:alpha val="0"/>
                  <a:lumMod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>
                <a:solidFill>
                  <a:srgbClr val="FF0000"/>
                </a:solidFill>
                <a:latin typeface="Bebas Neue" panose="020B0606020202050201" pitchFamily="34" charset="0"/>
              </a:rPr>
              <a:t>cloud</a:t>
            </a:r>
          </a:p>
        </p:txBody>
      </p:sp>
      <p:grpSp>
        <p:nvGrpSpPr>
          <p:cNvPr id="40" name="Grupo 39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42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Triángulo isósceles 42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Elipse 45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</p:grpSp>
      <p:grpSp>
        <p:nvGrpSpPr>
          <p:cNvPr id="6" name="Grupo 5"/>
          <p:cNvGrpSpPr/>
          <p:nvPr/>
        </p:nvGrpSpPr>
        <p:grpSpPr>
          <a:xfrm>
            <a:off x="142215" y="1923982"/>
            <a:ext cx="7771139" cy="4907287"/>
            <a:chOff x="338091" y="2379216"/>
            <a:chExt cx="7771139" cy="4907287"/>
          </a:xfrm>
        </p:grpSpPr>
        <p:sp>
          <p:nvSpPr>
            <p:cNvPr id="12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417252" y="2846176"/>
              <a:ext cx="7691978" cy="11331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pt-BR" sz="3600" b="1" dirty="0">
                  <a:solidFill>
                    <a:schemeClr val="bg1"/>
                  </a:solidFill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Benefícios dessa tecnologia:</a:t>
              </a:r>
              <a:endParaRPr lang="en-US" sz="6000" b="1" dirty="0">
                <a:solidFill>
                  <a:schemeClr val="bg1"/>
                </a:solidFill>
                <a:latin typeface="Helvetica" panose="020B0604020202020204" pitchFamily="34" charset="0"/>
                <a:cs typeface="Helvetica" pitchFamily="34" charset="0"/>
              </a:endParaRPr>
            </a:p>
          </p:txBody>
        </p:sp>
        <p:sp>
          <p:nvSpPr>
            <p:cNvPr id="28" name="TextBox 47">
              <a:extLst>
                <a:ext uri="{FF2B5EF4-FFF2-40B4-BE49-F238E27FC236}">
                  <a16:creationId xmlns:a16="http://schemas.microsoft.com/office/drawing/2014/main" id="{A6920CD3-D93F-460E-89A6-BCE43074A5BA}"/>
                </a:ext>
              </a:extLst>
            </p:cNvPr>
            <p:cNvSpPr txBox="1"/>
            <p:nvPr/>
          </p:nvSpPr>
          <p:spPr>
            <a:xfrm>
              <a:off x="338091" y="4156159"/>
              <a:ext cx="5430569" cy="3130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“O mundo é movido pela iniciativa privada” – Bill Gates, Joseph Stiglitz e Milton Friedman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Agilidade;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Flexibilidade;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Mobilidade;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Escalabilidade;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Disponibilidade;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Segurança;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- Economia;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pt-BR" sz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1" name="Grupo 20"/>
            <p:cNvGrpSpPr/>
            <p:nvPr/>
          </p:nvGrpSpPr>
          <p:grpSpPr>
            <a:xfrm>
              <a:off x="516062" y="2379216"/>
              <a:ext cx="300259" cy="406668"/>
              <a:chOff x="4333460" y="1249016"/>
              <a:chExt cx="3219131" cy="4359967"/>
            </a:xfrm>
          </p:grpSpPr>
          <p:sp>
            <p:nvSpPr>
              <p:cNvPr id="22" name="Rectangle 1">
                <a:extLst>
                  <a:ext uri="{FF2B5EF4-FFF2-40B4-BE49-F238E27FC236}">
                    <a16:creationId xmlns:a16="http://schemas.microsoft.com/office/drawing/2014/main" id="{4381F7BA-F038-4980-9BDD-366BB60E53F7}"/>
                  </a:ext>
                </a:extLst>
              </p:cNvPr>
              <p:cNvSpPr/>
              <p:nvPr/>
            </p:nvSpPr>
            <p:spPr>
              <a:xfrm>
                <a:off x="4333460" y="1249018"/>
                <a:ext cx="1003471" cy="4359965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">
                <a:extLst>
                  <a:ext uri="{FF2B5EF4-FFF2-40B4-BE49-F238E27FC236}">
                    <a16:creationId xmlns:a16="http://schemas.microsoft.com/office/drawing/2014/main" id="{5F428437-D0E8-4A5E-8F0D-779EDE699849}"/>
                  </a:ext>
                </a:extLst>
              </p:cNvPr>
              <p:cNvSpPr/>
              <p:nvPr/>
            </p:nvSpPr>
            <p:spPr>
              <a:xfrm>
                <a:off x="6549120" y="1249016"/>
                <a:ext cx="1003471" cy="4359965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Parallelogram 3">
                <a:extLst>
                  <a:ext uri="{FF2B5EF4-FFF2-40B4-BE49-F238E27FC236}">
                    <a16:creationId xmlns:a16="http://schemas.microsoft.com/office/drawing/2014/main" id="{D4C674BA-36C1-4ADC-8EA0-748BD1C41583}"/>
                  </a:ext>
                </a:extLst>
              </p:cNvPr>
              <p:cNvSpPr/>
              <p:nvPr/>
            </p:nvSpPr>
            <p:spPr>
              <a:xfrm flipH="1">
                <a:off x="4333460" y="1249016"/>
                <a:ext cx="3219131" cy="4359967"/>
              </a:xfrm>
              <a:prstGeom prst="parallelogram">
                <a:avLst>
                  <a:gd name="adj" fmla="val 65762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947475" y="2472658"/>
              <a:ext cx="2105901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Quando</a:t>
              </a:r>
              <a:r>
                <a:rPr lang="en-US" b="1" dirty="0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surgiu</a:t>
              </a:r>
              <a:r>
                <a:rPr lang="en-US" b="1" dirty="0">
                  <a:solidFill>
                    <a:schemeClr val="bg1"/>
                  </a:solidFill>
                  <a:latin typeface="Helvetica" pitchFamily="34" charset="0"/>
                  <a:cs typeface="Helvetica" pitchFamily="34" charset="0"/>
                </a:rPr>
                <a:t> ?</a:t>
              </a:r>
              <a:endParaRPr lang="en-US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  <p:sp>
          <p:nvSpPr>
            <p:cNvPr id="3" name="CuadroTexto 2"/>
            <p:cNvSpPr txBox="1"/>
            <p:nvPr/>
          </p:nvSpPr>
          <p:spPr>
            <a:xfrm>
              <a:off x="417252" y="3676336"/>
              <a:ext cx="1455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97% for you</a:t>
              </a:r>
            </a:p>
          </p:txBody>
        </p:sp>
        <p:sp>
          <p:nvSpPr>
            <p:cNvPr id="4" name="Rectángulo 3"/>
            <p:cNvSpPr/>
            <p:nvPr/>
          </p:nvSpPr>
          <p:spPr>
            <a:xfrm>
              <a:off x="1707586" y="3741792"/>
              <a:ext cx="464669" cy="2574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16+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2226228" y="3696972"/>
              <a:ext cx="1455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2022</a:t>
              </a:r>
            </a:p>
          </p:txBody>
        </p:sp>
      </p:grpSp>
      <p:pic>
        <p:nvPicPr>
          <p:cNvPr id="9" name="Picture 8" descr="Gwen Build - LoLalytics Gwen Top Build, Runes &amp; Counters Guide">
            <a:extLst>
              <a:ext uri="{FF2B5EF4-FFF2-40B4-BE49-F238E27FC236}">
                <a16:creationId xmlns:a16="http://schemas.microsoft.com/office/drawing/2014/main" id="{5816D4E2-18BF-C067-8FDC-BB3175559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166" y="294186"/>
            <a:ext cx="372563" cy="3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Home     TV Shows     Movies     Recently Added     My List">
            <a:extLst>
              <a:ext uri="{FF2B5EF4-FFF2-40B4-BE49-F238E27FC236}">
                <a16:creationId xmlns:a16="http://schemas.microsoft.com/office/drawing/2014/main" id="{73C58319-474F-907D-DECF-73F1E1A65D23}"/>
              </a:ext>
            </a:extLst>
          </p:cNvPr>
          <p:cNvSpPr txBox="1"/>
          <p:nvPr/>
        </p:nvSpPr>
        <p:spPr>
          <a:xfrm>
            <a:off x="2327207" y="368815"/>
            <a:ext cx="1254521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pt-BR" dirty="0">
                <a:solidFill>
                  <a:schemeClr val="bg1"/>
                </a:solidFill>
                <a:latin typeface="Helvetica Neue"/>
              </a:rPr>
              <a:t>Tópico</a:t>
            </a:r>
            <a:r>
              <a:rPr lang="es-CO" dirty="0">
                <a:solidFill>
                  <a:schemeClr val="bg1"/>
                </a:solidFill>
                <a:latin typeface="Helvetica Neue"/>
              </a:rPr>
              <a:t> 1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8" name="Home     TV Shows     Movies     Recently Added     My List">
            <a:extLst>
              <a:ext uri="{FF2B5EF4-FFF2-40B4-BE49-F238E27FC236}">
                <a16:creationId xmlns:a16="http://schemas.microsoft.com/office/drawing/2014/main" id="{9E357DFC-7983-5918-CB09-4D6364471374}"/>
              </a:ext>
            </a:extLst>
          </p:cNvPr>
          <p:cNvSpPr txBox="1"/>
          <p:nvPr/>
        </p:nvSpPr>
        <p:spPr>
          <a:xfrm>
            <a:off x="3275401" y="368815"/>
            <a:ext cx="118306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2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19" name="Home     TV Shows     Movies     Recently Added     My List">
            <a:extLst>
              <a:ext uri="{FF2B5EF4-FFF2-40B4-BE49-F238E27FC236}">
                <a16:creationId xmlns:a16="http://schemas.microsoft.com/office/drawing/2014/main" id="{136BEB64-37A2-061B-08B9-29813FFFD950}"/>
              </a:ext>
            </a:extLst>
          </p:cNvPr>
          <p:cNvSpPr txBox="1"/>
          <p:nvPr/>
        </p:nvSpPr>
        <p:spPr>
          <a:xfrm>
            <a:off x="4194866" y="379674"/>
            <a:ext cx="1210587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b="1" i="1" dirty="0">
                <a:solidFill>
                  <a:srgbClr val="C00000"/>
                </a:solidFill>
                <a:latin typeface="Helvetica Neue"/>
              </a:rPr>
              <a:t>Tópico 3</a:t>
            </a:r>
            <a:endParaRPr b="1" i="1" dirty="0">
              <a:solidFill>
                <a:srgbClr val="C00000"/>
              </a:solidFill>
              <a:latin typeface="Helvetica Neue"/>
            </a:endParaRPr>
          </a:p>
        </p:txBody>
      </p:sp>
      <p:sp>
        <p:nvSpPr>
          <p:cNvPr id="20" name="Home     TV Shows     Movies     Recently Added     My List">
            <a:extLst>
              <a:ext uri="{FF2B5EF4-FFF2-40B4-BE49-F238E27FC236}">
                <a16:creationId xmlns:a16="http://schemas.microsoft.com/office/drawing/2014/main" id="{323B8868-41A7-4E75-51AA-7D4EB99116ED}"/>
              </a:ext>
            </a:extLst>
          </p:cNvPr>
          <p:cNvSpPr txBox="1"/>
          <p:nvPr/>
        </p:nvSpPr>
        <p:spPr>
          <a:xfrm>
            <a:off x="5204874" y="368815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4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  <p:sp>
        <p:nvSpPr>
          <p:cNvPr id="31" name="Home     TV Shows     Movies     Recently Added     My List">
            <a:extLst>
              <a:ext uri="{FF2B5EF4-FFF2-40B4-BE49-F238E27FC236}">
                <a16:creationId xmlns:a16="http://schemas.microsoft.com/office/drawing/2014/main" id="{4901E1C5-742C-FF26-5877-6FB2A6EF018B}"/>
              </a:ext>
            </a:extLst>
          </p:cNvPr>
          <p:cNvSpPr txBox="1"/>
          <p:nvPr/>
        </p:nvSpPr>
        <p:spPr>
          <a:xfrm>
            <a:off x="6186520" y="377224"/>
            <a:ext cx="1092512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b="0"/>
            </a:lvl1pPr>
          </a:lstStyle>
          <a:p>
            <a:r>
              <a:rPr lang="es-CO" dirty="0">
                <a:solidFill>
                  <a:schemeClr val="bg1"/>
                </a:solidFill>
                <a:latin typeface="Helvetica Neue"/>
              </a:rPr>
              <a:t>Tópico 5</a:t>
            </a:r>
            <a:endParaRPr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322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17" grpId="0" animBg="1"/>
      <p:bldP spid="18" grpId="0" animBg="1"/>
      <p:bldP spid="19" grpId="0" animBg="1"/>
      <p:bldP spid="20" grpId="0" animBg="1"/>
      <p:bldP spid="3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tx1">
                <a:lumMod val="95000"/>
                <a:lumOff val="5000"/>
              </a:schemeClr>
            </a:gs>
            <a:gs pos="83000">
              <a:schemeClr val="bg1">
                <a:alpha val="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F354863F9AA2448BAC914D661C09974" ma:contentTypeVersion="12" ma:contentTypeDescription="Crie um novo documento." ma:contentTypeScope="" ma:versionID="69570eee70c7830e0397c84446ac3d02">
  <xsd:schema xmlns:xsd="http://www.w3.org/2001/XMLSchema" xmlns:xs="http://www.w3.org/2001/XMLSchema" xmlns:p="http://schemas.microsoft.com/office/2006/metadata/properties" xmlns:ns3="c28b7bb9-8dfd-4df0-a3c5-946b8e335b7b" xmlns:ns4="5745fdeb-2f5a-4d9d-8e1b-dc7e801922e3" targetNamespace="http://schemas.microsoft.com/office/2006/metadata/properties" ma:root="true" ma:fieldsID="f9f0c316bf1254ee9dd5567846523d66" ns3:_="" ns4:_="">
    <xsd:import namespace="c28b7bb9-8dfd-4df0-a3c5-946b8e335b7b"/>
    <xsd:import namespace="5745fdeb-2f5a-4d9d-8e1b-dc7e801922e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8b7bb9-8dfd-4df0-a3c5-946b8e335b7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45fdeb-2f5a-4d9d-8e1b-dc7e801922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D9E9205-4997-480D-9471-676EF5A968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9F500C-82D2-4886-8D23-240C0D8276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8b7bb9-8dfd-4df0-a3c5-946b8e335b7b"/>
    <ds:schemaRef ds:uri="5745fdeb-2f5a-4d9d-8e1b-dc7e801922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49C2D8B-B24E-4C06-BA89-795FF41DEDA2}">
  <ds:schemaRefs>
    <ds:schemaRef ds:uri="http://schemas.microsoft.com/office/2006/documentManagement/types"/>
    <ds:schemaRef ds:uri="http://purl.org/dc/dcmitype/"/>
    <ds:schemaRef ds:uri="5745fdeb-2f5a-4d9d-8e1b-dc7e801922e3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c28b7bb9-8dfd-4df0-a3c5-946b8e335b7b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3357</TotalTime>
  <Words>2736</Words>
  <Application>Microsoft Office PowerPoint</Application>
  <PresentationFormat>Widescreen</PresentationFormat>
  <Paragraphs>438</Paragraphs>
  <Slides>28</Slides>
  <Notes>1</Notes>
  <HiddenSlides>0</HiddenSlides>
  <MMClips>2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8" baseType="lpstr">
      <vt:lpstr>Arial</vt:lpstr>
      <vt:lpstr>Bebas Neue</vt:lpstr>
      <vt:lpstr>Calibri</vt:lpstr>
      <vt:lpstr>Helvetica</vt:lpstr>
      <vt:lpstr>Helvetica Neue</vt:lpstr>
      <vt:lpstr>Impact</vt:lpstr>
      <vt:lpstr>Inter Light</vt:lpstr>
      <vt:lpstr>Open Sans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Denice Celis</dc:creator>
  <cp:lastModifiedBy>FELIPE  ANGELO ZUCOLOTTO MOURA</cp:lastModifiedBy>
  <cp:revision>140</cp:revision>
  <dcterms:created xsi:type="dcterms:W3CDTF">2021-04-28T10:44:19Z</dcterms:created>
  <dcterms:modified xsi:type="dcterms:W3CDTF">2023-04-26T13:00:23Z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121f2f0-66bc-46a5-8449-e93debbabc43_Enabled">
    <vt:lpwstr>true</vt:lpwstr>
  </property>
  <property fmtid="{D5CDD505-2E9C-101B-9397-08002B2CF9AE}" pid="3" name="MSIP_Label_8121f2f0-66bc-46a5-8449-e93debbabc43_SetDate">
    <vt:lpwstr>2023-03-22T08:03:10Z</vt:lpwstr>
  </property>
  <property fmtid="{D5CDD505-2E9C-101B-9397-08002B2CF9AE}" pid="4" name="MSIP_Label_8121f2f0-66bc-46a5-8449-e93debbabc43_Method">
    <vt:lpwstr>Standard</vt:lpwstr>
  </property>
  <property fmtid="{D5CDD505-2E9C-101B-9397-08002B2CF9AE}" pid="5" name="MSIP_Label_8121f2f0-66bc-46a5-8449-e93debbabc43_Name">
    <vt:lpwstr>defa4170-0d19-0005-0004-bc88714345d2</vt:lpwstr>
  </property>
  <property fmtid="{D5CDD505-2E9C-101B-9397-08002B2CF9AE}" pid="6" name="MSIP_Label_8121f2f0-66bc-46a5-8449-e93debbabc43_SiteId">
    <vt:lpwstr>2795008d-a527-4c78-ba2d-bf4c9c17de0b</vt:lpwstr>
  </property>
  <property fmtid="{D5CDD505-2E9C-101B-9397-08002B2CF9AE}" pid="7" name="MSIP_Label_8121f2f0-66bc-46a5-8449-e93debbabc43_ActionId">
    <vt:lpwstr>7198b262-c3f6-49c9-aeb6-9d0759adb16a</vt:lpwstr>
  </property>
  <property fmtid="{D5CDD505-2E9C-101B-9397-08002B2CF9AE}" pid="8" name="MSIP_Label_8121f2f0-66bc-46a5-8449-e93debbabc43_ContentBits">
    <vt:lpwstr>0</vt:lpwstr>
  </property>
  <property fmtid="{D5CDD505-2E9C-101B-9397-08002B2CF9AE}" pid="9" name="ContentTypeId">
    <vt:lpwstr>0x010100DF354863F9AA2448BAC914D661C09974</vt:lpwstr>
  </property>
</Properties>
</file>

<file path=docProps/thumbnail.jpeg>
</file>